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3.xml" ContentType="application/vnd.openxmlformats-officedocument.presentationml.notesSlide+xml"/>
  <Override PartName="/ppt/tags/tag8.xml" ContentType="application/vnd.openxmlformats-officedocument.presentationml.tags+xml"/>
  <Override PartName="/ppt/notesSlides/notesSlide34.xml" ContentType="application/vnd.openxmlformats-officedocument.presentationml.notesSlide+xml"/>
  <Override PartName="/ppt/tags/tag9.xml" ContentType="application/vnd.openxmlformats-officedocument.presentationml.tags+xml"/>
  <Override PartName="/ppt/notesSlides/notesSlide3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6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37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38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39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tags/tag20.xml" ContentType="application/vnd.openxmlformats-officedocument.presentationml.tags+xml"/>
  <Override PartName="/ppt/notesSlides/notesSlide43.xml" ContentType="application/vnd.openxmlformats-officedocument.presentationml.notesSlide+xml"/>
  <Override PartName="/ppt/tags/tag21.xml" ContentType="application/vnd.openxmlformats-officedocument.presentationml.tags+xml"/>
  <Override PartName="/ppt/notesSlides/notesSlide44.xml" ContentType="application/vnd.openxmlformats-officedocument.presentationml.notesSlide+xml"/>
  <Override PartName="/ppt/tags/tag22.xml" ContentType="application/vnd.openxmlformats-officedocument.presentationml.tags+xml"/>
  <Override PartName="/ppt/notesSlides/notesSlide45.xml" ContentType="application/vnd.openxmlformats-officedocument.presentationml.notesSlide+xml"/>
  <Override PartName="/ppt/tags/tag23.xml" ContentType="application/vnd.openxmlformats-officedocument.presentationml.tags+xml"/>
  <Override PartName="/ppt/notesSlides/notesSlide46.xml" ContentType="application/vnd.openxmlformats-officedocument.presentationml.notesSlide+xml"/>
  <Override PartName="/ppt/tags/tag24.xml" ContentType="application/vnd.openxmlformats-officedocument.presentationml.tags+xml"/>
  <Override PartName="/ppt/notesSlides/notesSlide47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48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6" r:id="rId3"/>
    <p:sldMasterId id="2147483713" r:id="rId4"/>
  </p:sldMasterIdLst>
  <p:notesMasterIdLst>
    <p:notesMasterId r:id="rId127"/>
  </p:notesMasterIdLst>
  <p:sldIdLst>
    <p:sldId id="288" r:id="rId5"/>
    <p:sldId id="542" r:id="rId6"/>
    <p:sldId id="541" r:id="rId7"/>
    <p:sldId id="447" r:id="rId8"/>
    <p:sldId id="356" r:id="rId9"/>
    <p:sldId id="454" r:id="rId10"/>
    <p:sldId id="365" r:id="rId11"/>
    <p:sldId id="532" r:id="rId12"/>
    <p:sldId id="534" r:id="rId13"/>
    <p:sldId id="533" r:id="rId14"/>
    <p:sldId id="535" r:id="rId15"/>
    <p:sldId id="531" r:id="rId16"/>
    <p:sldId id="528" r:id="rId17"/>
    <p:sldId id="367" r:id="rId18"/>
    <p:sldId id="368" r:id="rId19"/>
    <p:sldId id="544" r:id="rId20"/>
    <p:sldId id="545" r:id="rId21"/>
    <p:sldId id="546" r:id="rId22"/>
    <p:sldId id="369" r:id="rId23"/>
    <p:sldId id="428" r:id="rId24"/>
    <p:sldId id="425" r:id="rId25"/>
    <p:sldId id="566" r:id="rId26"/>
    <p:sldId id="371" r:id="rId27"/>
    <p:sldId id="426" r:id="rId28"/>
    <p:sldId id="372" r:id="rId29"/>
    <p:sldId id="373" r:id="rId30"/>
    <p:sldId id="570" r:id="rId31"/>
    <p:sldId id="374" r:id="rId32"/>
    <p:sldId id="567" r:id="rId33"/>
    <p:sldId id="375" r:id="rId34"/>
    <p:sldId id="376" r:id="rId35"/>
    <p:sldId id="377" r:id="rId36"/>
    <p:sldId id="379" r:id="rId37"/>
    <p:sldId id="380" r:id="rId38"/>
    <p:sldId id="381" r:id="rId39"/>
    <p:sldId id="569" r:id="rId40"/>
    <p:sldId id="382" r:id="rId41"/>
    <p:sldId id="383" r:id="rId42"/>
    <p:sldId id="384" r:id="rId43"/>
    <p:sldId id="385" r:id="rId44"/>
    <p:sldId id="548" r:id="rId45"/>
    <p:sldId id="386" r:id="rId46"/>
    <p:sldId id="387" r:id="rId47"/>
    <p:sldId id="388" r:id="rId48"/>
    <p:sldId id="390" r:id="rId49"/>
    <p:sldId id="392" r:id="rId50"/>
    <p:sldId id="547" r:id="rId51"/>
    <p:sldId id="551" r:id="rId52"/>
    <p:sldId id="552" r:id="rId53"/>
    <p:sldId id="553" r:id="rId54"/>
    <p:sldId id="579" r:id="rId55"/>
    <p:sldId id="394" r:id="rId56"/>
    <p:sldId id="554" r:id="rId57"/>
    <p:sldId id="557" r:id="rId58"/>
    <p:sldId id="524" r:id="rId59"/>
    <p:sldId id="520" r:id="rId60"/>
    <p:sldId id="513" r:id="rId61"/>
    <p:sldId id="560" r:id="rId62"/>
    <p:sldId id="559" r:id="rId63"/>
    <p:sldId id="430" r:id="rId64"/>
    <p:sldId id="517" r:id="rId65"/>
    <p:sldId id="518" r:id="rId66"/>
    <p:sldId id="393" r:id="rId67"/>
    <p:sldId id="558" r:id="rId68"/>
    <p:sldId id="562" r:id="rId69"/>
    <p:sldId id="564" r:id="rId70"/>
    <p:sldId id="561" r:id="rId71"/>
    <p:sldId id="578" r:id="rId72"/>
    <p:sldId id="572" r:id="rId73"/>
    <p:sldId id="571" r:id="rId74"/>
    <p:sldId id="573" r:id="rId75"/>
    <p:sldId id="574" r:id="rId76"/>
    <p:sldId id="577" r:id="rId77"/>
    <p:sldId id="575" r:id="rId78"/>
    <p:sldId id="576" r:id="rId79"/>
    <p:sldId id="539" r:id="rId80"/>
    <p:sldId id="550" r:id="rId81"/>
    <p:sldId id="457" r:id="rId82"/>
    <p:sldId id="459" r:id="rId83"/>
    <p:sldId id="529" r:id="rId84"/>
    <p:sldId id="461" r:id="rId85"/>
    <p:sldId id="462" r:id="rId86"/>
    <p:sldId id="463" r:id="rId87"/>
    <p:sldId id="464" r:id="rId88"/>
    <p:sldId id="465" r:id="rId89"/>
    <p:sldId id="466" r:id="rId90"/>
    <p:sldId id="467" r:id="rId91"/>
    <p:sldId id="469" r:id="rId92"/>
    <p:sldId id="470" r:id="rId93"/>
    <p:sldId id="471" r:id="rId94"/>
    <p:sldId id="472" r:id="rId95"/>
    <p:sldId id="473" r:id="rId96"/>
    <p:sldId id="474" r:id="rId97"/>
    <p:sldId id="475" r:id="rId98"/>
    <p:sldId id="476" r:id="rId99"/>
    <p:sldId id="477" r:id="rId100"/>
    <p:sldId id="478" r:id="rId101"/>
    <p:sldId id="479" r:id="rId102"/>
    <p:sldId id="458" r:id="rId103"/>
    <p:sldId id="487" r:id="rId104"/>
    <p:sldId id="488" r:id="rId105"/>
    <p:sldId id="489" r:id="rId106"/>
    <p:sldId id="490" r:id="rId107"/>
    <p:sldId id="491" r:id="rId108"/>
    <p:sldId id="492" r:id="rId109"/>
    <p:sldId id="493" r:id="rId110"/>
    <p:sldId id="494" r:id="rId111"/>
    <p:sldId id="495" r:id="rId112"/>
    <p:sldId id="496" r:id="rId113"/>
    <p:sldId id="497" r:id="rId114"/>
    <p:sldId id="498" r:id="rId115"/>
    <p:sldId id="499" r:id="rId116"/>
    <p:sldId id="500" r:id="rId117"/>
    <p:sldId id="501" r:id="rId118"/>
    <p:sldId id="502" r:id="rId119"/>
    <p:sldId id="503" r:id="rId120"/>
    <p:sldId id="504" r:id="rId121"/>
    <p:sldId id="505" r:id="rId122"/>
    <p:sldId id="538" r:id="rId123"/>
    <p:sldId id="536" r:id="rId124"/>
    <p:sldId id="537" r:id="rId125"/>
    <p:sldId id="444" r:id="rId126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44" autoAdjust="0"/>
    <p:restoredTop sz="94728" autoAdjust="0"/>
  </p:normalViewPr>
  <p:slideViewPr>
    <p:cSldViewPr snapToGrid="0">
      <p:cViewPr varScale="1">
        <p:scale>
          <a:sx n="79" d="100"/>
          <a:sy n="79" d="100"/>
        </p:scale>
        <p:origin x="26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presProps" Target="pres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viewProps" Target="viewProp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theme" Target="theme/theme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26" Type="http://schemas.openxmlformats.org/officeDocument/2006/relationships/slide" Target="slides/slide2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BEB576-2861-4111-B8F2-551AAFE556F9}" type="doc">
      <dgm:prSet loTypeId="urn:microsoft.com/office/officeart/2005/8/layout/cycle1" loCatId="cycle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324BB1C5-1566-4884-B16E-C29BB5775567}">
      <dgm:prSet phldrT="[文本]"/>
      <dgm:spPr/>
      <dgm:t>
        <a:bodyPr/>
        <a:lstStyle/>
        <a:p>
          <a:r>
            <a:rPr lang="en-US" altLang="zh-CN" dirty="0" smtClean="0"/>
            <a:t>.</a:t>
          </a:r>
          <a:endParaRPr lang="zh-CN" altLang="en-US" dirty="0"/>
        </a:p>
      </dgm:t>
    </dgm:pt>
    <dgm:pt modelId="{CB71982F-593A-44A6-A5A5-3D44D07CA936}" type="parTrans" cxnId="{982203DD-3554-490C-8460-BB54A83C3798}">
      <dgm:prSet/>
      <dgm:spPr/>
      <dgm:t>
        <a:bodyPr/>
        <a:lstStyle/>
        <a:p>
          <a:endParaRPr lang="zh-CN" altLang="en-US"/>
        </a:p>
      </dgm:t>
    </dgm:pt>
    <dgm:pt modelId="{9AAE1573-AF70-4F83-914C-59FE7C2A43CE}" type="sibTrans" cxnId="{982203DD-3554-490C-8460-BB54A83C3798}">
      <dgm:prSet/>
      <dgm:spPr/>
      <dgm:t>
        <a:bodyPr/>
        <a:lstStyle/>
        <a:p>
          <a:endParaRPr lang="zh-CN" altLang="en-US"/>
        </a:p>
      </dgm:t>
    </dgm:pt>
    <dgm:pt modelId="{7EF42727-470B-4897-95A2-0EA5A1DABBB1}">
      <dgm:prSet phldrT="[文本]"/>
      <dgm:spPr/>
      <dgm:t>
        <a:bodyPr/>
        <a:lstStyle/>
        <a:p>
          <a:r>
            <a:rPr lang="en-US" altLang="zh-CN" dirty="0" smtClean="0"/>
            <a:t>.</a:t>
          </a:r>
          <a:endParaRPr lang="zh-CN" altLang="en-US" dirty="0"/>
        </a:p>
      </dgm:t>
    </dgm:pt>
    <dgm:pt modelId="{42AF9A6E-B1BB-41B0-8D85-3B21DE0E62DB}" type="parTrans" cxnId="{FCCE9E48-D40F-42C9-9171-AD5A9F64030D}">
      <dgm:prSet/>
      <dgm:spPr/>
      <dgm:t>
        <a:bodyPr/>
        <a:lstStyle/>
        <a:p>
          <a:endParaRPr lang="zh-CN" altLang="en-US"/>
        </a:p>
      </dgm:t>
    </dgm:pt>
    <dgm:pt modelId="{598A4AA4-BF26-4D0F-80FB-24F9E4D6BDCB}" type="sibTrans" cxnId="{FCCE9E48-D40F-42C9-9171-AD5A9F64030D}">
      <dgm:prSet/>
      <dgm:spPr/>
      <dgm:t>
        <a:bodyPr/>
        <a:lstStyle/>
        <a:p>
          <a:endParaRPr lang="zh-CN" altLang="en-US"/>
        </a:p>
      </dgm:t>
    </dgm:pt>
    <dgm:pt modelId="{5A89006C-3448-46FF-8018-2CDFC3009395}">
      <dgm:prSet phldrT="[文本]"/>
      <dgm:spPr/>
      <dgm:t>
        <a:bodyPr/>
        <a:lstStyle/>
        <a:p>
          <a:r>
            <a:rPr lang="en-US" altLang="zh-CN" dirty="0" smtClean="0"/>
            <a:t>.</a:t>
          </a:r>
          <a:endParaRPr lang="zh-CN" altLang="en-US" dirty="0"/>
        </a:p>
      </dgm:t>
    </dgm:pt>
    <dgm:pt modelId="{B0B52579-0B5A-4F25-84A7-7BBBE8F18ACB}" type="parTrans" cxnId="{A51FF542-FD0C-4173-8306-3617CE569234}">
      <dgm:prSet/>
      <dgm:spPr/>
      <dgm:t>
        <a:bodyPr/>
        <a:lstStyle/>
        <a:p>
          <a:endParaRPr lang="zh-CN" altLang="en-US"/>
        </a:p>
      </dgm:t>
    </dgm:pt>
    <dgm:pt modelId="{469A68F3-FC37-4FAA-9EFC-9F63A8980ACA}" type="sibTrans" cxnId="{A51FF542-FD0C-4173-8306-3617CE569234}">
      <dgm:prSet/>
      <dgm:spPr/>
      <dgm:t>
        <a:bodyPr/>
        <a:lstStyle/>
        <a:p>
          <a:endParaRPr lang="zh-CN" altLang="en-US"/>
        </a:p>
      </dgm:t>
    </dgm:pt>
    <dgm:pt modelId="{684E899C-E8C9-4AD4-B0C4-551E204F9E8A}">
      <dgm:prSet phldrT="[文本]"/>
      <dgm:spPr/>
      <dgm:t>
        <a:bodyPr/>
        <a:lstStyle/>
        <a:p>
          <a:r>
            <a:rPr lang="en-US" altLang="zh-CN" dirty="0" smtClean="0"/>
            <a:t>.</a:t>
          </a:r>
          <a:endParaRPr lang="zh-CN" altLang="en-US" dirty="0"/>
        </a:p>
      </dgm:t>
    </dgm:pt>
    <dgm:pt modelId="{59043E78-E68F-4799-893C-E7B4648CC78E}" type="parTrans" cxnId="{6E51B6D8-A6D0-4C80-AA2E-37A2A56BCC28}">
      <dgm:prSet/>
      <dgm:spPr/>
      <dgm:t>
        <a:bodyPr/>
        <a:lstStyle/>
        <a:p>
          <a:endParaRPr lang="zh-CN" altLang="en-US"/>
        </a:p>
      </dgm:t>
    </dgm:pt>
    <dgm:pt modelId="{FF064BF5-5D94-44EA-AA7D-BF504B787DE3}" type="sibTrans" cxnId="{6E51B6D8-A6D0-4C80-AA2E-37A2A56BCC28}">
      <dgm:prSet/>
      <dgm:spPr/>
      <dgm:t>
        <a:bodyPr/>
        <a:lstStyle/>
        <a:p>
          <a:endParaRPr lang="zh-CN" altLang="en-US"/>
        </a:p>
      </dgm:t>
    </dgm:pt>
    <dgm:pt modelId="{96917461-75A1-47E6-A519-B89F56FF3D22}" type="pres">
      <dgm:prSet presAssocID="{8DBEB576-2861-4111-B8F2-551AAFE556F9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E09A55D-628A-4836-AECD-1F3291FFE5EC}" type="pres">
      <dgm:prSet presAssocID="{324BB1C5-1566-4884-B16E-C29BB5775567}" presName="dummy" presStyleCnt="0"/>
      <dgm:spPr/>
    </dgm:pt>
    <dgm:pt modelId="{6910DC91-3299-40FD-8845-89D5C199A33E}" type="pres">
      <dgm:prSet presAssocID="{324BB1C5-1566-4884-B16E-C29BB5775567}" presName="node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51CCED4-8FBE-4628-B61C-0DD296B18EE9}" type="pres">
      <dgm:prSet presAssocID="{9AAE1573-AF70-4F83-914C-59FE7C2A43CE}" presName="sibTrans" presStyleLbl="node1" presStyleIdx="0" presStyleCnt="4"/>
      <dgm:spPr/>
      <dgm:t>
        <a:bodyPr/>
        <a:lstStyle/>
        <a:p>
          <a:endParaRPr lang="zh-CN" altLang="en-US"/>
        </a:p>
      </dgm:t>
    </dgm:pt>
    <dgm:pt modelId="{F429C1BA-9C15-41BB-89D9-1C7FD5418283}" type="pres">
      <dgm:prSet presAssocID="{7EF42727-470B-4897-95A2-0EA5A1DABBB1}" presName="dummy" presStyleCnt="0"/>
      <dgm:spPr/>
    </dgm:pt>
    <dgm:pt modelId="{610C925A-ADC3-4799-89B3-A5BF409DAE10}" type="pres">
      <dgm:prSet presAssocID="{7EF42727-470B-4897-95A2-0EA5A1DABBB1}" presName="node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4410AF7-89D8-4F0A-84E2-639E7CCF47F8}" type="pres">
      <dgm:prSet presAssocID="{598A4AA4-BF26-4D0F-80FB-24F9E4D6BDCB}" presName="sibTrans" presStyleLbl="node1" presStyleIdx="1" presStyleCnt="4"/>
      <dgm:spPr/>
      <dgm:t>
        <a:bodyPr/>
        <a:lstStyle/>
        <a:p>
          <a:endParaRPr lang="zh-CN" altLang="en-US"/>
        </a:p>
      </dgm:t>
    </dgm:pt>
    <dgm:pt modelId="{DD3239A7-1649-458F-8848-2CD1DAFD6941}" type="pres">
      <dgm:prSet presAssocID="{5A89006C-3448-46FF-8018-2CDFC3009395}" presName="dummy" presStyleCnt="0"/>
      <dgm:spPr/>
    </dgm:pt>
    <dgm:pt modelId="{1F70B3F1-85BD-40C9-B2E6-199380D37A08}" type="pres">
      <dgm:prSet presAssocID="{5A89006C-3448-46FF-8018-2CDFC3009395}" presName="node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DB72725-0F9C-406D-AC09-1B8BD21C0EFB}" type="pres">
      <dgm:prSet presAssocID="{469A68F3-FC37-4FAA-9EFC-9F63A8980ACA}" presName="sibTrans" presStyleLbl="node1" presStyleIdx="2" presStyleCnt="4"/>
      <dgm:spPr/>
      <dgm:t>
        <a:bodyPr/>
        <a:lstStyle/>
        <a:p>
          <a:endParaRPr lang="zh-CN" altLang="en-US"/>
        </a:p>
      </dgm:t>
    </dgm:pt>
    <dgm:pt modelId="{086A6158-3EE5-4BEE-B6A6-B78AD12D5733}" type="pres">
      <dgm:prSet presAssocID="{684E899C-E8C9-4AD4-B0C4-551E204F9E8A}" presName="dummy" presStyleCnt="0"/>
      <dgm:spPr/>
    </dgm:pt>
    <dgm:pt modelId="{286B3837-9F10-4D92-A335-258C81037EA8}" type="pres">
      <dgm:prSet presAssocID="{684E899C-E8C9-4AD4-B0C4-551E204F9E8A}" presName="node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292F1C7-3F1A-4F4F-B538-4BAA6CFC4047}" type="pres">
      <dgm:prSet presAssocID="{FF064BF5-5D94-44EA-AA7D-BF504B787DE3}" presName="sibTrans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A118957A-2355-454B-88AC-A23E2084FE8F}" type="presOf" srcId="{469A68F3-FC37-4FAA-9EFC-9F63A8980ACA}" destId="{5DB72725-0F9C-406D-AC09-1B8BD21C0EFB}" srcOrd="0" destOrd="0" presId="urn:microsoft.com/office/officeart/2005/8/layout/cycle1"/>
    <dgm:cxn modelId="{FCCE9E48-D40F-42C9-9171-AD5A9F64030D}" srcId="{8DBEB576-2861-4111-B8F2-551AAFE556F9}" destId="{7EF42727-470B-4897-95A2-0EA5A1DABBB1}" srcOrd="1" destOrd="0" parTransId="{42AF9A6E-B1BB-41B0-8D85-3B21DE0E62DB}" sibTransId="{598A4AA4-BF26-4D0F-80FB-24F9E4D6BDCB}"/>
    <dgm:cxn modelId="{22FF7B36-8D92-4963-9CAC-3FF5E1CA8688}" type="presOf" srcId="{5A89006C-3448-46FF-8018-2CDFC3009395}" destId="{1F70B3F1-85BD-40C9-B2E6-199380D37A08}" srcOrd="0" destOrd="0" presId="urn:microsoft.com/office/officeart/2005/8/layout/cycle1"/>
    <dgm:cxn modelId="{A51FF542-FD0C-4173-8306-3617CE569234}" srcId="{8DBEB576-2861-4111-B8F2-551AAFE556F9}" destId="{5A89006C-3448-46FF-8018-2CDFC3009395}" srcOrd="2" destOrd="0" parTransId="{B0B52579-0B5A-4F25-84A7-7BBBE8F18ACB}" sibTransId="{469A68F3-FC37-4FAA-9EFC-9F63A8980ACA}"/>
    <dgm:cxn modelId="{F7949DF1-CB49-4794-A80E-786D3D082803}" type="presOf" srcId="{324BB1C5-1566-4884-B16E-C29BB5775567}" destId="{6910DC91-3299-40FD-8845-89D5C199A33E}" srcOrd="0" destOrd="0" presId="urn:microsoft.com/office/officeart/2005/8/layout/cycle1"/>
    <dgm:cxn modelId="{1A63FD67-378C-49B2-9E7E-AB6C9EF78496}" type="presOf" srcId="{684E899C-E8C9-4AD4-B0C4-551E204F9E8A}" destId="{286B3837-9F10-4D92-A335-258C81037EA8}" srcOrd="0" destOrd="0" presId="urn:microsoft.com/office/officeart/2005/8/layout/cycle1"/>
    <dgm:cxn modelId="{2DEFA15D-4149-4477-AC52-6264349A6CE7}" type="presOf" srcId="{7EF42727-470B-4897-95A2-0EA5A1DABBB1}" destId="{610C925A-ADC3-4799-89B3-A5BF409DAE10}" srcOrd="0" destOrd="0" presId="urn:microsoft.com/office/officeart/2005/8/layout/cycle1"/>
    <dgm:cxn modelId="{779FDE0D-F1E4-406F-8487-6AE00BC75420}" type="presOf" srcId="{598A4AA4-BF26-4D0F-80FB-24F9E4D6BDCB}" destId="{74410AF7-89D8-4F0A-84E2-639E7CCF47F8}" srcOrd="0" destOrd="0" presId="urn:microsoft.com/office/officeart/2005/8/layout/cycle1"/>
    <dgm:cxn modelId="{D85FA554-02A8-49DB-AB86-9C983B56DB9D}" type="presOf" srcId="{FF064BF5-5D94-44EA-AA7D-BF504B787DE3}" destId="{C292F1C7-3F1A-4F4F-B538-4BAA6CFC4047}" srcOrd="0" destOrd="0" presId="urn:microsoft.com/office/officeart/2005/8/layout/cycle1"/>
    <dgm:cxn modelId="{82ADE89E-790B-45B1-A3DA-FEDAA8880608}" type="presOf" srcId="{9AAE1573-AF70-4F83-914C-59FE7C2A43CE}" destId="{651CCED4-8FBE-4628-B61C-0DD296B18EE9}" srcOrd="0" destOrd="0" presId="urn:microsoft.com/office/officeart/2005/8/layout/cycle1"/>
    <dgm:cxn modelId="{982203DD-3554-490C-8460-BB54A83C3798}" srcId="{8DBEB576-2861-4111-B8F2-551AAFE556F9}" destId="{324BB1C5-1566-4884-B16E-C29BB5775567}" srcOrd="0" destOrd="0" parTransId="{CB71982F-593A-44A6-A5A5-3D44D07CA936}" sibTransId="{9AAE1573-AF70-4F83-914C-59FE7C2A43CE}"/>
    <dgm:cxn modelId="{76D14C4F-B40A-49B5-AA40-0F3EE9B6E897}" type="presOf" srcId="{8DBEB576-2861-4111-B8F2-551AAFE556F9}" destId="{96917461-75A1-47E6-A519-B89F56FF3D22}" srcOrd="0" destOrd="0" presId="urn:microsoft.com/office/officeart/2005/8/layout/cycle1"/>
    <dgm:cxn modelId="{6E51B6D8-A6D0-4C80-AA2E-37A2A56BCC28}" srcId="{8DBEB576-2861-4111-B8F2-551AAFE556F9}" destId="{684E899C-E8C9-4AD4-B0C4-551E204F9E8A}" srcOrd="3" destOrd="0" parTransId="{59043E78-E68F-4799-893C-E7B4648CC78E}" sibTransId="{FF064BF5-5D94-44EA-AA7D-BF504B787DE3}"/>
    <dgm:cxn modelId="{3EE189E3-2D84-44FC-BB6C-021CBF187147}" type="presParOf" srcId="{96917461-75A1-47E6-A519-B89F56FF3D22}" destId="{6E09A55D-628A-4836-AECD-1F3291FFE5EC}" srcOrd="0" destOrd="0" presId="urn:microsoft.com/office/officeart/2005/8/layout/cycle1"/>
    <dgm:cxn modelId="{954D3252-A8A2-485D-92DB-097089AF46BE}" type="presParOf" srcId="{96917461-75A1-47E6-A519-B89F56FF3D22}" destId="{6910DC91-3299-40FD-8845-89D5C199A33E}" srcOrd="1" destOrd="0" presId="urn:microsoft.com/office/officeart/2005/8/layout/cycle1"/>
    <dgm:cxn modelId="{609E0A1A-91D6-4A15-9407-687D087F9BF9}" type="presParOf" srcId="{96917461-75A1-47E6-A519-B89F56FF3D22}" destId="{651CCED4-8FBE-4628-B61C-0DD296B18EE9}" srcOrd="2" destOrd="0" presId="urn:microsoft.com/office/officeart/2005/8/layout/cycle1"/>
    <dgm:cxn modelId="{A63082CF-84B9-4E39-B1A2-04C10AAA0129}" type="presParOf" srcId="{96917461-75A1-47E6-A519-B89F56FF3D22}" destId="{F429C1BA-9C15-41BB-89D9-1C7FD5418283}" srcOrd="3" destOrd="0" presId="urn:microsoft.com/office/officeart/2005/8/layout/cycle1"/>
    <dgm:cxn modelId="{C4B4814D-506E-4840-89FE-CB39CF7CE1E8}" type="presParOf" srcId="{96917461-75A1-47E6-A519-B89F56FF3D22}" destId="{610C925A-ADC3-4799-89B3-A5BF409DAE10}" srcOrd="4" destOrd="0" presId="urn:microsoft.com/office/officeart/2005/8/layout/cycle1"/>
    <dgm:cxn modelId="{8A5172B5-8B47-471F-91EE-724471A9DAA7}" type="presParOf" srcId="{96917461-75A1-47E6-A519-B89F56FF3D22}" destId="{74410AF7-89D8-4F0A-84E2-639E7CCF47F8}" srcOrd="5" destOrd="0" presId="urn:microsoft.com/office/officeart/2005/8/layout/cycle1"/>
    <dgm:cxn modelId="{C04ACD3D-5B7C-4635-A5A3-0A626817E440}" type="presParOf" srcId="{96917461-75A1-47E6-A519-B89F56FF3D22}" destId="{DD3239A7-1649-458F-8848-2CD1DAFD6941}" srcOrd="6" destOrd="0" presId="urn:microsoft.com/office/officeart/2005/8/layout/cycle1"/>
    <dgm:cxn modelId="{BDB12A2C-9707-482A-9606-EA15CFF59DD7}" type="presParOf" srcId="{96917461-75A1-47E6-A519-B89F56FF3D22}" destId="{1F70B3F1-85BD-40C9-B2E6-199380D37A08}" srcOrd="7" destOrd="0" presId="urn:microsoft.com/office/officeart/2005/8/layout/cycle1"/>
    <dgm:cxn modelId="{744CABBA-A193-4DC8-8C93-5DDFEEB5D28C}" type="presParOf" srcId="{96917461-75A1-47E6-A519-B89F56FF3D22}" destId="{5DB72725-0F9C-406D-AC09-1B8BD21C0EFB}" srcOrd="8" destOrd="0" presId="urn:microsoft.com/office/officeart/2005/8/layout/cycle1"/>
    <dgm:cxn modelId="{BBAD04AE-40CB-4C59-971A-DA84C746DABD}" type="presParOf" srcId="{96917461-75A1-47E6-A519-B89F56FF3D22}" destId="{086A6158-3EE5-4BEE-B6A6-B78AD12D5733}" srcOrd="9" destOrd="0" presId="urn:microsoft.com/office/officeart/2005/8/layout/cycle1"/>
    <dgm:cxn modelId="{D3C2D252-973C-4D19-AF81-FDD8CC5133FD}" type="presParOf" srcId="{96917461-75A1-47E6-A519-B89F56FF3D22}" destId="{286B3837-9F10-4D92-A335-258C81037EA8}" srcOrd="10" destOrd="0" presId="urn:microsoft.com/office/officeart/2005/8/layout/cycle1"/>
    <dgm:cxn modelId="{53C48DDB-5D01-4D92-8F8C-0CDA5E11C38B}" type="presParOf" srcId="{96917461-75A1-47E6-A519-B89F56FF3D22}" destId="{C292F1C7-3F1A-4F4F-B538-4BAA6CFC4047}" srcOrd="11" destOrd="0" presId="urn:microsoft.com/office/officeart/2005/8/layout/cycle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BEF000-52CB-4DA0-872B-23D1F952A30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72E8BB03-F510-4751-A3C3-509B5BC213BA}">
      <dgm:prSet phldrT="[文本]"/>
      <dgm:spPr>
        <a:solidFill>
          <a:srgbClr val="C00000"/>
        </a:solidFill>
        <a:ln w="28575"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需求池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8A75220-DF34-4860-AC3F-323FF2C8B1B6}" type="parTrans" cxnId="{77C2F915-0048-4DA5-AD3D-4917A3670558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F709B9B-AB31-4618-8FDA-72AFA8D8DFC9}" type="sibTrans" cxnId="{77C2F915-0048-4DA5-AD3D-4917A3670558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B1ABE38-A438-4FFE-AD48-F91983FED78A}">
      <dgm:prSet phldrT="[文本]"/>
      <dgm:spPr>
        <a:solidFill>
          <a:srgbClr val="C00000"/>
        </a:solidFill>
        <a:ln w="19050"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产品需求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0737645-4E0C-40DF-854B-140BE0E492E9}" type="parTrans" cxnId="{5A4B12C8-EF2A-48D2-A489-76DC81B6F9C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65A6A49-DCED-45C9-8CC0-B044005224FE}" type="sibTrans" cxnId="{5A4B12C8-EF2A-48D2-A489-76DC81B6F9C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C2EF9A3-5294-4A03-9206-E2B045C37262}">
      <dgm:prSet phldrT="[文本]"/>
      <dgm:spPr>
        <a:solidFill>
          <a:srgbClr val="C00000"/>
        </a:solidFill>
        <a:ln w="19050"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特征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6912CD0-D072-47DD-9BBF-9377860DDDE2}" type="parTrans" cxnId="{EDCC9984-D0A9-45BB-8537-D7F6ADC6EAB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EAC00FB-D3D6-4770-94FC-7C7D8EB77084}" type="sibTrans" cxnId="{EDCC9984-D0A9-45BB-8537-D7F6ADC6EAB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E263002-9883-4393-8521-154934C7AD09}">
      <dgm:prSet phldrT="[文本]"/>
      <dgm:spPr>
        <a:solidFill>
          <a:srgbClr val="C00000"/>
        </a:solidFill>
        <a:ln w="19050"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测试用例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9690CCB-5371-44FC-8F76-D58A143CBB66}" type="parTrans" cxnId="{D6056646-A50E-44D8-9F79-E0F4FED19BC8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2CC7B64-98F8-4965-B78B-9ABC9B589432}" type="sibTrans" cxnId="{D6056646-A50E-44D8-9F79-E0F4FED19BC8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699361E-2A85-41A2-9BFD-B1A989636362}">
      <dgm:prSet phldrT="[文本]"/>
      <dgm:spPr>
        <a:solidFill>
          <a:srgbClr val="C00000"/>
        </a:solidFill>
        <a:ln w="19050"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缺陷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5C1F716-764E-46C6-867B-66FDDD1DED76}" type="parTrans" cxnId="{D08C03B5-13D6-40B7-B69C-29B477A9D8CF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E4E5191-A9BA-4F91-B16E-E2597F0EA53A}" type="sibTrans" cxnId="{D08C03B5-13D6-40B7-B69C-29B477A9D8CF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470AB4C-73C2-4850-AF25-EAD5A5E9BFEA}">
      <dgm:prSet phldrT="[文本]"/>
      <dgm:spPr>
        <a:solidFill>
          <a:srgbClr val="C00000"/>
        </a:solidFill>
        <a:ln w="19050"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支持问题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933E1E8-3593-4BAA-8818-BF2F7F84BB1F}" type="parTrans" cxnId="{D313E50B-1A6D-4417-83A1-1508D224D849}">
      <dgm:prSet/>
      <dgm:spPr/>
      <dgm:t>
        <a:bodyPr/>
        <a:lstStyle/>
        <a:p>
          <a:endParaRPr lang="zh-CN" altLang="en-US"/>
        </a:p>
      </dgm:t>
    </dgm:pt>
    <dgm:pt modelId="{BD7DFC07-0AAE-4B06-B1C1-352E56C923E2}" type="sibTrans" cxnId="{D313E50B-1A6D-4417-83A1-1508D224D849}">
      <dgm:prSet/>
      <dgm:spPr/>
      <dgm:t>
        <a:bodyPr/>
        <a:lstStyle/>
        <a:p>
          <a:endParaRPr lang="zh-CN" altLang="en-US"/>
        </a:p>
      </dgm:t>
    </dgm:pt>
    <dgm:pt modelId="{9CD4F69E-6EAA-4598-BF48-5FF169583ACE}" type="pres">
      <dgm:prSet presAssocID="{73BEF000-52CB-4DA0-872B-23D1F952A307}" presName="Name0" presStyleCnt="0">
        <dgm:presLayoutVars>
          <dgm:dir/>
          <dgm:animLvl val="lvl"/>
          <dgm:resizeHandles val="exact"/>
        </dgm:presLayoutVars>
      </dgm:prSet>
      <dgm:spPr/>
    </dgm:pt>
    <dgm:pt modelId="{807E6BB5-1F49-4AC9-A8D3-8EC3AE5CF1AD}" type="pres">
      <dgm:prSet presAssocID="{72E8BB03-F510-4751-A3C3-509B5BC213B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D44956-7AA5-4712-BBD2-A1DA8E27F544}" type="pres">
      <dgm:prSet presAssocID="{FF709B9B-AB31-4618-8FDA-72AFA8D8DFC9}" presName="parTxOnlySpace" presStyleCnt="0"/>
      <dgm:spPr/>
    </dgm:pt>
    <dgm:pt modelId="{63A4D2B5-E6F9-4538-82CC-DF17D7B19B94}" type="pres">
      <dgm:prSet presAssocID="{FB1ABE38-A438-4FFE-AD48-F91983FED78A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9650058-94C3-40B6-A96A-8F21A5CC2BD4}" type="pres">
      <dgm:prSet presAssocID="{565A6A49-DCED-45C9-8CC0-B044005224FE}" presName="parTxOnlySpace" presStyleCnt="0"/>
      <dgm:spPr/>
    </dgm:pt>
    <dgm:pt modelId="{A43BAC9F-5BCA-4C42-B963-F1FC640E46C4}" type="pres">
      <dgm:prSet presAssocID="{2C2EF9A3-5294-4A03-9206-E2B045C37262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898B956-5583-42D3-9A15-D1ED7BB3D409}" type="pres">
      <dgm:prSet presAssocID="{6EAC00FB-D3D6-4770-94FC-7C7D8EB77084}" presName="parTxOnlySpace" presStyleCnt="0"/>
      <dgm:spPr/>
    </dgm:pt>
    <dgm:pt modelId="{8467DD6D-E0F6-40CC-8FAB-734D86A83F1A}" type="pres">
      <dgm:prSet presAssocID="{3E263002-9883-4393-8521-154934C7AD09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5E42F85-2A26-4EC0-91CB-FD41ACFA3E9E}" type="pres">
      <dgm:prSet presAssocID="{82CC7B64-98F8-4965-B78B-9ABC9B589432}" presName="parTxOnlySpace" presStyleCnt="0"/>
      <dgm:spPr/>
    </dgm:pt>
    <dgm:pt modelId="{7C5E314D-E90D-40EA-A883-02A90C1564F6}" type="pres">
      <dgm:prSet presAssocID="{9699361E-2A85-41A2-9BFD-B1A98963636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6318B27-D7D4-4C42-A4BA-10C10D29A827}" type="pres">
      <dgm:prSet presAssocID="{4E4E5191-A9BA-4F91-B16E-E2597F0EA53A}" presName="parTxOnlySpace" presStyleCnt="0"/>
      <dgm:spPr/>
    </dgm:pt>
    <dgm:pt modelId="{C1E7B513-614E-4EB4-B186-7C48E098A9DD}" type="pres">
      <dgm:prSet presAssocID="{2470AB4C-73C2-4850-AF25-EAD5A5E9BFEA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A4B12C8-EF2A-48D2-A489-76DC81B6F9CB}" srcId="{73BEF000-52CB-4DA0-872B-23D1F952A307}" destId="{FB1ABE38-A438-4FFE-AD48-F91983FED78A}" srcOrd="1" destOrd="0" parTransId="{90737645-4E0C-40DF-854B-140BE0E492E9}" sibTransId="{565A6A49-DCED-45C9-8CC0-B044005224FE}"/>
    <dgm:cxn modelId="{D313E50B-1A6D-4417-83A1-1508D224D849}" srcId="{73BEF000-52CB-4DA0-872B-23D1F952A307}" destId="{2470AB4C-73C2-4850-AF25-EAD5A5E9BFEA}" srcOrd="5" destOrd="0" parTransId="{E933E1E8-3593-4BAA-8818-BF2F7F84BB1F}" sibTransId="{BD7DFC07-0AAE-4B06-B1C1-352E56C923E2}"/>
    <dgm:cxn modelId="{69F532BC-0AE8-4191-886B-066B598750F6}" type="presOf" srcId="{2C2EF9A3-5294-4A03-9206-E2B045C37262}" destId="{A43BAC9F-5BCA-4C42-B963-F1FC640E46C4}" srcOrd="0" destOrd="0" presId="urn:microsoft.com/office/officeart/2005/8/layout/chevron1"/>
    <dgm:cxn modelId="{D08C03B5-13D6-40B7-B69C-29B477A9D8CF}" srcId="{73BEF000-52CB-4DA0-872B-23D1F952A307}" destId="{9699361E-2A85-41A2-9BFD-B1A989636362}" srcOrd="4" destOrd="0" parTransId="{35C1F716-764E-46C6-867B-66FDDD1DED76}" sibTransId="{4E4E5191-A9BA-4F91-B16E-E2597F0EA53A}"/>
    <dgm:cxn modelId="{706F4B3D-ACB8-42D3-9CD5-4BC15D834427}" type="presOf" srcId="{9699361E-2A85-41A2-9BFD-B1A989636362}" destId="{7C5E314D-E90D-40EA-A883-02A90C1564F6}" srcOrd="0" destOrd="0" presId="urn:microsoft.com/office/officeart/2005/8/layout/chevron1"/>
    <dgm:cxn modelId="{85A2A523-7D6C-49EE-BE66-1C0B28FF6F31}" type="presOf" srcId="{73BEF000-52CB-4DA0-872B-23D1F952A307}" destId="{9CD4F69E-6EAA-4598-BF48-5FF169583ACE}" srcOrd="0" destOrd="0" presId="urn:microsoft.com/office/officeart/2005/8/layout/chevron1"/>
    <dgm:cxn modelId="{54C2BF28-BA59-433D-BCCC-AC7C36EF6048}" type="presOf" srcId="{3E263002-9883-4393-8521-154934C7AD09}" destId="{8467DD6D-E0F6-40CC-8FAB-734D86A83F1A}" srcOrd="0" destOrd="0" presId="urn:microsoft.com/office/officeart/2005/8/layout/chevron1"/>
    <dgm:cxn modelId="{E929C183-98D7-48D1-A2F3-D1E224D5D9D3}" type="presOf" srcId="{72E8BB03-F510-4751-A3C3-509B5BC213BA}" destId="{807E6BB5-1F49-4AC9-A8D3-8EC3AE5CF1AD}" srcOrd="0" destOrd="0" presId="urn:microsoft.com/office/officeart/2005/8/layout/chevron1"/>
    <dgm:cxn modelId="{D6056646-A50E-44D8-9F79-E0F4FED19BC8}" srcId="{73BEF000-52CB-4DA0-872B-23D1F952A307}" destId="{3E263002-9883-4393-8521-154934C7AD09}" srcOrd="3" destOrd="0" parTransId="{89690CCB-5371-44FC-8F76-D58A143CBB66}" sibTransId="{82CC7B64-98F8-4965-B78B-9ABC9B589432}"/>
    <dgm:cxn modelId="{2862FA48-F55D-4176-8198-1275E3D22C59}" type="presOf" srcId="{2470AB4C-73C2-4850-AF25-EAD5A5E9BFEA}" destId="{C1E7B513-614E-4EB4-B186-7C48E098A9DD}" srcOrd="0" destOrd="0" presId="urn:microsoft.com/office/officeart/2005/8/layout/chevron1"/>
    <dgm:cxn modelId="{886E78BE-8A97-4A91-8336-F26934E15263}" type="presOf" srcId="{FB1ABE38-A438-4FFE-AD48-F91983FED78A}" destId="{63A4D2B5-E6F9-4538-82CC-DF17D7B19B94}" srcOrd="0" destOrd="0" presId="urn:microsoft.com/office/officeart/2005/8/layout/chevron1"/>
    <dgm:cxn modelId="{77C2F915-0048-4DA5-AD3D-4917A3670558}" srcId="{73BEF000-52CB-4DA0-872B-23D1F952A307}" destId="{72E8BB03-F510-4751-A3C3-509B5BC213BA}" srcOrd="0" destOrd="0" parTransId="{08A75220-DF34-4860-AC3F-323FF2C8B1B6}" sibTransId="{FF709B9B-AB31-4618-8FDA-72AFA8D8DFC9}"/>
    <dgm:cxn modelId="{EDCC9984-D0A9-45BB-8537-D7F6ADC6EABB}" srcId="{73BEF000-52CB-4DA0-872B-23D1F952A307}" destId="{2C2EF9A3-5294-4A03-9206-E2B045C37262}" srcOrd="2" destOrd="0" parTransId="{26912CD0-D072-47DD-9BBF-9377860DDDE2}" sibTransId="{6EAC00FB-D3D6-4770-94FC-7C7D8EB77084}"/>
    <dgm:cxn modelId="{9EEA89CB-2C6F-41B2-A2EF-74C24B7FD112}" type="presParOf" srcId="{9CD4F69E-6EAA-4598-BF48-5FF169583ACE}" destId="{807E6BB5-1F49-4AC9-A8D3-8EC3AE5CF1AD}" srcOrd="0" destOrd="0" presId="urn:microsoft.com/office/officeart/2005/8/layout/chevron1"/>
    <dgm:cxn modelId="{B2932A4B-CE4C-4F89-B93E-4EAC6B292E79}" type="presParOf" srcId="{9CD4F69E-6EAA-4598-BF48-5FF169583ACE}" destId="{49D44956-7AA5-4712-BBD2-A1DA8E27F544}" srcOrd="1" destOrd="0" presId="urn:microsoft.com/office/officeart/2005/8/layout/chevron1"/>
    <dgm:cxn modelId="{7ABA636C-932D-4601-861E-CAD690388C8A}" type="presParOf" srcId="{9CD4F69E-6EAA-4598-BF48-5FF169583ACE}" destId="{63A4D2B5-E6F9-4538-82CC-DF17D7B19B94}" srcOrd="2" destOrd="0" presId="urn:microsoft.com/office/officeart/2005/8/layout/chevron1"/>
    <dgm:cxn modelId="{1330BAC8-30CC-4617-A84A-7C0348E5250B}" type="presParOf" srcId="{9CD4F69E-6EAA-4598-BF48-5FF169583ACE}" destId="{79650058-94C3-40B6-A96A-8F21A5CC2BD4}" srcOrd="3" destOrd="0" presId="urn:microsoft.com/office/officeart/2005/8/layout/chevron1"/>
    <dgm:cxn modelId="{0C96D505-A7F4-40A6-944F-B69D96A91BD5}" type="presParOf" srcId="{9CD4F69E-6EAA-4598-BF48-5FF169583ACE}" destId="{A43BAC9F-5BCA-4C42-B963-F1FC640E46C4}" srcOrd="4" destOrd="0" presId="urn:microsoft.com/office/officeart/2005/8/layout/chevron1"/>
    <dgm:cxn modelId="{B762E2D1-50C9-4605-8444-E4E2360F1973}" type="presParOf" srcId="{9CD4F69E-6EAA-4598-BF48-5FF169583ACE}" destId="{C898B956-5583-42D3-9A15-D1ED7BB3D409}" srcOrd="5" destOrd="0" presId="urn:microsoft.com/office/officeart/2005/8/layout/chevron1"/>
    <dgm:cxn modelId="{3F9016EC-0DCB-4808-95DC-28030F556CFD}" type="presParOf" srcId="{9CD4F69E-6EAA-4598-BF48-5FF169583ACE}" destId="{8467DD6D-E0F6-40CC-8FAB-734D86A83F1A}" srcOrd="6" destOrd="0" presId="urn:microsoft.com/office/officeart/2005/8/layout/chevron1"/>
    <dgm:cxn modelId="{D2E6D91F-0296-4954-B44F-A1F574BE2BC8}" type="presParOf" srcId="{9CD4F69E-6EAA-4598-BF48-5FF169583ACE}" destId="{D5E42F85-2A26-4EC0-91CB-FD41ACFA3E9E}" srcOrd="7" destOrd="0" presId="urn:microsoft.com/office/officeart/2005/8/layout/chevron1"/>
    <dgm:cxn modelId="{F43D90CF-5A76-4B03-B0C2-31A5B8A2EDD1}" type="presParOf" srcId="{9CD4F69E-6EAA-4598-BF48-5FF169583ACE}" destId="{7C5E314D-E90D-40EA-A883-02A90C1564F6}" srcOrd="8" destOrd="0" presId="urn:microsoft.com/office/officeart/2005/8/layout/chevron1"/>
    <dgm:cxn modelId="{8084C95D-FA53-4F77-B8EE-2AAC3EFE9C32}" type="presParOf" srcId="{9CD4F69E-6EAA-4598-BF48-5FF169583ACE}" destId="{96318B27-D7D4-4C42-A4BA-10C10D29A827}" srcOrd="9" destOrd="0" presId="urn:microsoft.com/office/officeart/2005/8/layout/chevron1"/>
    <dgm:cxn modelId="{57FEEB40-5620-48E6-91A0-3C251B7003E0}" type="presParOf" srcId="{9CD4F69E-6EAA-4598-BF48-5FF169583ACE}" destId="{C1E7B513-614E-4EB4-B186-7C48E098A9DD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D40AF94-C8F9-4507-8480-C6CD30F06CBD}" type="datetimeFigureOut">
              <a:rPr lang="zh-CN" altLang="en-US"/>
              <a:pPr>
                <a:defRPr/>
              </a:pPr>
              <a:t>2014/12/3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331480C-E169-4099-A47C-638866EEF21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9976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C68181-D6C1-43E1-B6C0-F63279451315}" type="slidenum">
              <a:rPr lang="zh-CN" altLang="en-US" smtClean="0"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zh-CN" altLang="en-US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7170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81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CB1093D-8D64-4929-8799-490A816CB5D2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zh-CN" altLang="en-US" smtClean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917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关于对工作的思考，我有</a:t>
            </a:r>
            <a:r>
              <a:rPr lang="en-US" altLang="zh-CN" smtClean="0"/>
              <a:t>2</a:t>
            </a:r>
            <a:r>
              <a:rPr lang="zh-CN" altLang="en-US" smtClean="0"/>
              <a:t>个问题：</a:t>
            </a:r>
            <a:endParaRPr lang="en-US" altLang="zh-CN" smtClean="0"/>
          </a:p>
          <a:p>
            <a:pPr eaLnBrk="1" hangingPunct="1">
              <a:spcBef>
                <a:spcPct val="0"/>
              </a:spcBef>
            </a:pPr>
            <a:r>
              <a:rPr lang="zh-CN" altLang="en-US" smtClean="0"/>
              <a:t>我们工作的价值是什么？ 我们在为谁服务？</a:t>
            </a:r>
          </a:p>
        </p:txBody>
      </p:sp>
      <p:sp>
        <p:nvSpPr>
          <p:cNvPr id="634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04CD1F7-DA04-453D-AD69-9479FFD5A0D9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zh-CN" altLang="en-US" smtClean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7825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关于对工作的思考，我有</a:t>
            </a:r>
            <a:r>
              <a:rPr lang="en-US" altLang="zh-CN" smtClean="0"/>
              <a:t>2</a:t>
            </a:r>
            <a:r>
              <a:rPr lang="zh-CN" altLang="en-US" smtClean="0"/>
              <a:t>个问题：</a:t>
            </a:r>
            <a:endParaRPr lang="en-US" altLang="zh-CN" smtClean="0"/>
          </a:p>
          <a:p>
            <a:pPr eaLnBrk="1" hangingPunct="1">
              <a:spcBef>
                <a:spcPct val="0"/>
              </a:spcBef>
            </a:pPr>
            <a:r>
              <a:rPr lang="zh-CN" altLang="en-US" smtClean="0"/>
              <a:t>我们工作的价值是什么？ 我们在为谁服务？</a:t>
            </a:r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4B0FAC9-AE2D-4404-BBBC-672A1C0AF971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zh-CN" altLang="en-US" smtClean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88255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关于对工作的思考，我有</a:t>
            </a:r>
            <a:r>
              <a:rPr lang="en-US" altLang="zh-CN" smtClean="0"/>
              <a:t>2</a:t>
            </a:r>
            <a:r>
              <a:rPr lang="zh-CN" altLang="en-US" smtClean="0"/>
              <a:t>个问题：</a:t>
            </a:r>
            <a:endParaRPr lang="en-US" altLang="zh-CN" smtClean="0"/>
          </a:p>
          <a:p>
            <a:pPr eaLnBrk="1" hangingPunct="1">
              <a:spcBef>
                <a:spcPct val="0"/>
              </a:spcBef>
            </a:pPr>
            <a:r>
              <a:rPr lang="zh-CN" altLang="en-US" smtClean="0"/>
              <a:t>我们工作的价值是什么？ 我们在为谁服务？</a:t>
            </a:r>
          </a:p>
        </p:txBody>
      </p:sp>
      <p:sp>
        <p:nvSpPr>
          <p:cNvPr id="634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04CD1F7-DA04-453D-AD69-9479FFD5A0D9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zh-CN" altLang="en-US" smtClean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7277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关于对工作的思考，我有</a:t>
            </a:r>
            <a:r>
              <a:rPr lang="en-US" altLang="zh-CN" smtClean="0"/>
              <a:t>2</a:t>
            </a:r>
            <a:r>
              <a:rPr lang="zh-CN" altLang="en-US" smtClean="0"/>
              <a:t>个问题：</a:t>
            </a:r>
            <a:endParaRPr lang="en-US" altLang="zh-CN" smtClean="0"/>
          </a:p>
          <a:p>
            <a:pPr eaLnBrk="1" hangingPunct="1">
              <a:spcBef>
                <a:spcPct val="0"/>
              </a:spcBef>
            </a:pPr>
            <a:r>
              <a:rPr lang="zh-CN" altLang="en-US" smtClean="0"/>
              <a:t>我们工作的价值是什么？ 我们在为谁服务？</a:t>
            </a:r>
          </a:p>
        </p:txBody>
      </p:sp>
      <p:sp>
        <p:nvSpPr>
          <p:cNvPr id="634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04CD1F7-DA04-453D-AD69-9479FFD5A0D9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zh-CN" altLang="en-US" smtClean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07669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关于对工作的思考，我有</a:t>
            </a:r>
            <a:r>
              <a:rPr lang="en-US" altLang="zh-CN" smtClean="0"/>
              <a:t>2</a:t>
            </a:r>
            <a:r>
              <a:rPr lang="zh-CN" altLang="en-US" smtClean="0"/>
              <a:t>个问题：</a:t>
            </a:r>
            <a:endParaRPr lang="en-US" altLang="zh-CN" smtClean="0"/>
          </a:p>
          <a:p>
            <a:pPr eaLnBrk="1" hangingPunct="1">
              <a:spcBef>
                <a:spcPct val="0"/>
              </a:spcBef>
            </a:pPr>
            <a:r>
              <a:rPr lang="zh-CN" altLang="en-US" smtClean="0"/>
              <a:t>我们工作的价值是什么？ 我们在为谁服务？</a:t>
            </a:r>
          </a:p>
        </p:txBody>
      </p:sp>
      <p:sp>
        <p:nvSpPr>
          <p:cNvPr id="634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04CD1F7-DA04-453D-AD69-9479FFD5A0D9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zh-CN" altLang="en-US" smtClean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2957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关于对工作的思考，我有</a:t>
            </a:r>
            <a:r>
              <a:rPr lang="en-US" altLang="zh-CN" smtClean="0"/>
              <a:t>2</a:t>
            </a:r>
            <a:r>
              <a:rPr lang="zh-CN" altLang="en-US" smtClean="0"/>
              <a:t>个问题：</a:t>
            </a:r>
            <a:endParaRPr lang="en-US" altLang="zh-CN" smtClean="0"/>
          </a:p>
          <a:p>
            <a:pPr eaLnBrk="1" hangingPunct="1">
              <a:spcBef>
                <a:spcPct val="0"/>
              </a:spcBef>
            </a:pPr>
            <a:r>
              <a:rPr lang="zh-CN" altLang="en-US" smtClean="0"/>
              <a:t>我们工作的价值是什么？ 我们在为谁服务？</a:t>
            </a:r>
          </a:p>
        </p:txBody>
      </p:sp>
      <p:sp>
        <p:nvSpPr>
          <p:cNvPr id="716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26CFEBF-A672-46D6-9A35-7529F7181716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zh-CN" altLang="en-US" smtClean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12271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关于对工作的思考，我有</a:t>
            </a:r>
            <a:r>
              <a:rPr lang="en-US" altLang="zh-CN" smtClean="0"/>
              <a:t>2</a:t>
            </a:r>
            <a:r>
              <a:rPr lang="zh-CN" altLang="en-US" smtClean="0"/>
              <a:t>个问题：</a:t>
            </a:r>
            <a:endParaRPr lang="en-US" altLang="zh-CN" smtClean="0"/>
          </a:p>
          <a:p>
            <a:pPr eaLnBrk="1" hangingPunct="1">
              <a:spcBef>
                <a:spcPct val="0"/>
              </a:spcBef>
            </a:pPr>
            <a:r>
              <a:rPr lang="zh-CN" altLang="en-US" smtClean="0"/>
              <a:t>我们工作的价值是什么？ 我们在为谁服务？</a:t>
            </a:r>
          </a:p>
        </p:txBody>
      </p:sp>
      <p:sp>
        <p:nvSpPr>
          <p:cNvPr id="716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26CFEBF-A672-46D6-9A35-7529F7181716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zh-CN" altLang="en-US" smtClean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25287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关于对工作的思考，我有</a:t>
            </a:r>
            <a:r>
              <a:rPr lang="en-US" altLang="zh-CN" smtClean="0"/>
              <a:t>2</a:t>
            </a:r>
            <a:r>
              <a:rPr lang="zh-CN" altLang="en-US" smtClean="0"/>
              <a:t>个问题：</a:t>
            </a:r>
            <a:endParaRPr lang="en-US" altLang="zh-CN" smtClean="0"/>
          </a:p>
          <a:p>
            <a:pPr eaLnBrk="1" hangingPunct="1">
              <a:spcBef>
                <a:spcPct val="0"/>
              </a:spcBef>
            </a:pPr>
            <a:r>
              <a:rPr lang="zh-CN" altLang="en-US" smtClean="0"/>
              <a:t>我们工作的价值是什么？ 我们在为谁服务？</a:t>
            </a:r>
          </a:p>
        </p:txBody>
      </p:sp>
      <p:sp>
        <p:nvSpPr>
          <p:cNvPr id="839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3681D96-BC43-4909-8A82-4FF0DCB782DF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zh-CN" altLang="en-US" smtClean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27642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关于对工作的思考，我有</a:t>
            </a:r>
            <a:r>
              <a:rPr lang="en-US" altLang="zh-CN" smtClean="0"/>
              <a:t>2</a:t>
            </a:r>
            <a:r>
              <a:rPr lang="zh-CN" altLang="en-US" smtClean="0"/>
              <a:t>个问题：</a:t>
            </a:r>
            <a:endParaRPr lang="en-US" altLang="zh-CN" smtClean="0"/>
          </a:p>
          <a:p>
            <a:pPr eaLnBrk="1" hangingPunct="1">
              <a:spcBef>
                <a:spcPct val="0"/>
              </a:spcBef>
            </a:pPr>
            <a:r>
              <a:rPr lang="zh-CN" altLang="en-US" smtClean="0"/>
              <a:t>我们工作的价值是什么？ 我们在为谁服务？</a:t>
            </a:r>
          </a:p>
        </p:txBody>
      </p:sp>
      <p:sp>
        <p:nvSpPr>
          <p:cNvPr id="839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3681D96-BC43-4909-8A82-4FF0DCB782DF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53</a:t>
            </a:fld>
            <a:endParaRPr lang="zh-CN" altLang="en-US" smtClean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3427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关于对工作的思考，我有</a:t>
            </a:r>
            <a:r>
              <a:rPr lang="en-US" altLang="zh-CN" smtClean="0"/>
              <a:t>2</a:t>
            </a:r>
            <a:r>
              <a:rPr lang="zh-CN" altLang="en-US" smtClean="0"/>
              <a:t>个问题：</a:t>
            </a:r>
            <a:endParaRPr lang="en-US" altLang="zh-CN" smtClean="0"/>
          </a:p>
          <a:p>
            <a:pPr eaLnBrk="1" hangingPunct="1">
              <a:spcBef>
                <a:spcPct val="0"/>
              </a:spcBef>
            </a:pPr>
            <a:r>
              <a:rPr lang="zh-CN" altLang="en-US" smtClean="0"/>
              <a:t>我们工作的价值是什么？ 我们在为谁服务？</a:t>
            </a:r>
          </a:p>
        </p:txBody>
      </p:sp>
      <p:sp>
        <p:nvSpPr>
          <p:cNvPr id="1075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1F82B45-AFA2-431A-9C87-D3634DAA5296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zh-CN" altLang="en-US" smtClean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43511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关于对工作的思考，我有</a:t>
            </a:r>
            <a:r>
              <a:rPr lang="en-US" altLang="zh-CN" smtClean="0"/>
              <a:t>2</a:t>
            </a:r>
            <a:r>
              <a:rPr lang="zh-CN" altLang="en-US" smtClean="0"/>
              <a:t>个问题：</a:t>
            </a:r>
            <a:endParaRPr lang="en-US" altLang="zh-CN" smtClean="0"/>
          </a:p>
          <a:p>
            <a:pPr eaLnBrk="1" hangingPunct="1">
              <a:spcBef>
                <a:spcPct val="0"/>
              </a:spcBef>
            </a:pPr>
            <a:r>
              <a:rPr lang="zh-CN" altLang="en-US" smtClean="0"/>
              <a:t>我们工作的价值是什么？ 我们在为谁服务？</a:t>
            </a:r>
          </a:p>
        </p:txBody>
      </p:sp>
      <p:sp>
        <p:nvSpPr>
          <p:cNvPr id="839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3681D96-BC43-4909-8A82-4FF0DCB782DF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54</a:t>
            </a:fld>
            <a:endParaRPr lang="zh-CN" altLang="en-US" smtClean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19718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关于对工作的思考，我有</a:t>
            </a:r>
            <a:r>
              <a:rPr lang="en-US" altLang="zh-CN" smtClean="0"/>
              <a:t>2</a:t>
            </a:r>
            <a:r>
              <a:rPr lang="zh-CN" altLang="en-US" smtClean="0"/>
              <a:t>个问题：</a:t>
            </a:r>
            <a:endParaRPr lang="en-US" altLang="zh-CN" smtClean="0"/>
          </a:p>
          <a:p>
            <a:pPr eaLnBrk="1" hangingPunct="1">
              <a:spcBef>
                <a:spcPct val="0"/>
              </a:spcBef>
            </a:pPr>
            <a:r>
              <a:rPr lang="zh-CN" altLang="en-US" smtClean="0"/>
              <a:t>我们工作的价值是什么？ 我们在为谁服务？</a:t>
            </a:r>
          </a:p>
        </p:txBody>
      </p:sp>
      <p:sp>
        <p:nvSpPr>
          <p:cNvPr id="839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3681D96-BC43-4909-8A82-4FF0DCB782DF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lang="zh-CN" altLang="en-US" smtClean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37516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901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3F712DA-0612-4E53-84B7-0DBFC4870A7B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63</a:t>
            </a:fld>
            <a:endParaRPr lang="zh-CN" altLang="en-US" smtClean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4325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关于对工作的思考，我有</a:t>
            </a:r>
            <a:r>
              <a:rPr lang="en-US" altLang="zh-CN" smtClean="0"/>
              <a:t>2</a:t>
            </a:r>
            <a:r>
              <a:rPr lang="zh-CN" altLang="en-US" smtClean="0"/>
              <a:t>个问题：</a:t>
            </a:r>
            <a:endParaRPr lang="en-US" altLang="zh-CN" smtClean="0"/>
          </a:p>
          <a:p>
            <a:pPr eaLnBrk="1" hangingPunct="1">
              <a:spcBef>
                <a:spcPct val="0"/>
              </a:spcBef>
            </a:pPr>
            <a:r>
              <a:rPr lang="zh-CN" altLang="en-US" smtClean="0"/>
              <a:t>我们工作的价值是什么？ 我们在为谁服务？</a:t>
            </a:r>
          </a:p>
        </p:txBody>
      </p:sp>
      <p:sp>
        <p:nvSpPr>
          <p:cNvPr id="983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7C7AA24-0345-4610-9F33-454B59505DB3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64</a:t>
            </a:fld>
            <a:endParaRPr lang="zh-CN" altLang="en-US" smtClean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29027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关于对工作的思考，我有</a:t>
            </a:r>
            <a:r>
              <a:rPr lang="en-US" altLang="zh-CN" smtClean="0"/>
              <a:t>2</a:t>
            </a:r>
            <a:r>
              <a:rPr lang="zh-CN" altLang="en-US" smtClean="0"/>
              <a:t>个问题：</a:t>
            </a:r>
            <a:endParaRPr lang="en-US" altLang="zh-CN" smtClean="0"/>
          </a:p>
          <a:p>
            <a:pPr eaLnBrk="1" hangingPunct="1">
              <a:spcBef>
                <a:spcPct val="0"/>
              </a:spcBef>
            </a:pPr>
            <a:r>
              <a:rPr lang="zh-CN" altLang="en-US" smtClean="0"/>
              <a:t>我们工作的价值是什么？ 我们在为谁服务？</a:t>
            </a:r>
          </a:p>
        </p:txBody>
      </p:sp>
      <p:sp>
        <p:nvSpPr>
          <p:cNvPr id="983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7C7AA24-0345-4610-9F33-454B59505DB3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65</a:t>
            </a:fld>
            <a:endParaRPr lang="zh-CN" altLang="en-US" smtClean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84637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关于对工作的思考，我有</a:t>
            </a:r>
            <a:r>
              <a:rPr lang="en-US" altLang="zh-CN" smtClean="0"/>
              <a:t>2</a:t>
            </a:r>
            <a:r>
              <a:rPr lang="zh-CN" altLang="en-US" smtClean="0"/>
              <a:t>个问题：</a:t>
            </a:r>
            <a:endParaRPr lang="en-US" altLang="zh-CN" smtClean="0"/>
          </a:p>
          <a:p>
            <a:pPr eaLnBrk="1" hangingPunct="1">
              <a:spcBef>
                <a:spcPct val="0"/>
              </a:spcBef>
            </a:pPr>
            <a:r>
              <a:rPr lang="zh-CN" altLang="en-US" smtClean="0"/>
              <a:t>我们工作的价值是什么？ 我们在为谁服务？</a:t>
            </a:r>
          </a:p>
        </p:txBody>
      </p:sp>
      <p:sp>
        <p:nvSpPr>
          <p:cNvPr id="983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7C7AA24-0345-4610-9F33-454B59505DB3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66</a:t>
            </a:fld>
            <a:endParaRPr lang="zh-CN" altLang="en-US" smtClean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36133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那我们要实现流水线的流程与实践，我们应该怎么做呢？</a:t>
            </a:r>
            <a:endParaRPr lang="en-US" altLang="zh-CN" dirty="0" smtClean="0"/>
          </a:p>
          <a:p>
            <a:r>
              <a:rPr lang="zh-CN" altLang="en-US" dirty="0" smtClean="0"/>
              <a:t>第一条路：如何高效率、高成功率的构建出软件包</a:t>
            </a:r>
            <a:endParaRPr lang="en-US" altLang="zh-CN" dirty="0" smtClean="0"/>
          </a:p>
          <a:p>
            <a:r>
              <a:rPr lang="zh-CN" altLang="en-US" dirty="0" smtClean="0"/>
              <a:t>第二条路：如何提高软件包的质量，如代码质量，需求满足情况等等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变基：修改特性分支的签出版本，基于</a:t>
            </a:r>
            <a:r>
              <a:rPr lang="en-US" altLang="zh-CN" dirty="0" smtClean="0"/>
              <a:t>Dev</a:t>
            </a:r>
            <a:r>
              <a:rPr lang="zh-CN" altLang="en-US" dirty="0" smtClean="0"/>
              <a:t>分支创建特性分支后，</a:t>
            </a:r>
            <a:r>
              <a:rPr lang="en-US" altLang="zh-CN" dirty="0" smtClean="0"/>
              <a:t>pull</a:t>
            </a:r>
            <a:r>
              <a:rPr lang="zh-CN" altLang="en-US" dirty="0" smtClean="0"/>
              <a:t>代码，发现</a:t>
            </a:r>
            <a:r>
              <a:rPr lang="en-US" altLang="zh-CN" dirty="0" err="1" smtClean="0"/>
              <a:t>dev</a:t>
            </a:r>
            <a:r>
              <a:rPr lang="zh-CN" altLang="en-US" dirty="0" smtClean="0"/>
              <a:t>已经有新的提交，希望在</a:t>
            </a:r>
            <a:r>
              <a:rPr lang="en-US" altLang="zh-CN" dirty="0" smtClean="0"/>
              <a:t>merge</a:t>
            </a:r>
            <a:r>
              <a:rPr lang="zh-CN" altLang="en-US" dirty="0" smtClean="0"/>
              <a:t>之前修改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68678-6A5F-4879-82E0-1A6FA165E6B9}" type="slidenum">
              <a:rPr lang="zh-CN" altLang="en-US" smtClean="0"/>
              <a:pPr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23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关于对工作的思考，我有</a:t>
            </a:r>
            <a:r>
              <a:rPr lang="en-US" altLang="zh-CN" smtClean="0"/>
              <a:t>2</a:t>
            </a:r>
            <a:r>
              <a:rPr lang="zh-CN" altLang="en-US" smtClean="0"/>
              <a:t>个问题：</a:t>
            </a:r>
            <a:endParaRPr lang="en-US" altLang="zh-CN" smtClean="0"/>
          </a:p>
          <a:p>
            <a:pPr eaLnBrk="1" hangingPunct="1">
              <a:spcBef>
                <a:spcPct val="0"/>
              </a:spcBef>
            </a:pPr>
            <a:r>
              <a:rPr lang="zh-CN" altLang="en-US" smtClean="0"/>
              <a:t>我们工作的价值是什么？ 我们在为谁服务？</a:t>
            </a:r>
          </a:p>
        </p:txBody>
      </p:sp>
      <p:sp>
        <p:nvSpPr>
          <p:cNvPr id="983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7C7AA24-0345-4610-9F33-454B59505DB3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70</a:t>
            </a:fld>
            <a:endParaRPr lang="zh-CN" altLang="en-US" smtClean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47764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关于对工作的思考，我有</a:t>
            </a:r>
            <a:r>
              <a:rPr lang="en-US" altLang="zh-CN" smtClean="0"/>
              <a:t>2</a:t>
            </a:r>
            <a:r>
              <a:rPr lang="zh-CN" altLang="en-US" smtClean="0"/>
              <a:t>个问题：</a:t>
            </a:r>
            <a:endParaRPr lang="en-US" altLang="zh-CN" smtClean="0"/>
          </a:p>
          <a:p>
            <a:pPr eaLnBrk="1" hangingPunct="1">
              <a:spcBef>
                <a:spcPct val="0"/>
              </a:spcBef>
            </a:pPr>
            <a:r>
              <a:rPr lang="zh-CN" altLang="en-US" smtClean="0"/>
              <a:t>我们工作的价值是什么？ 我们在为谁服务？</a:t>
            </a:r>
          </a:p>
        </p:txBody>
      </p:sp>
      <p:sp>
        <p:nvSpPr>
          <p:cNvPr id="1075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1F82B45-AFA2-431A-9C87-D3634DAA5296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76</a:t>
            </a:fld>
            <a:endParaRPr lang="zh-CN" altLang="en-US" smtClean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58427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关于对工作的思考，我有</a:t>
            </a:r>
            <a:r>
              <a:rPr lang="en-US" altLang="zh-CN" smtClean="0"/>
              <a:t>2</a:t>
            </a:r>
            <a:r>
              <a:rPr lang="zh-CN" altLang="en-US" smtClean="0"/>
              <a:t>个问题：</a:t>
            </a:r>
            <a:endParaRPr lang="en-US" altLang="zh-CN" smtClean="0"/>
          </a:p>
          <a:p>
            <a:pPr eaLnBrk="1" hangingPunct="1">
              <a:spcBef>
                <a:spcPct val="0"/>
              </a:spcBef>
            </a:pPr>
            <a:r>
              <a:rPr lang="zh-CN" altLang="en-US" smtClean="0"/>
              <a:t>我们工作的价值是什么？ 我们在为谁服务？</a:t>
            </a:r>
          </a:p>
        </p:txBody>
      </p:sp>
      <p:sp>
        <p:nvSpPr>
          <p:cNvPr id="1146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9F0B24E-4ABF-4E9E-BA76-C9ECA7445F62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77</a:t>
            </a:fld>
            <a:endParaRPr lang="zh-CN" altLang="en-US" smtClean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4749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关于对工作的思考，我有</a:t>
            </a:r>
            <a:r>
              <a:rPr lang="en-US" altLang="zh-CN" smtClean="0"/>
              <a:t>2</a:t>
            </a:r>
            <a:r>
              <a:rPr lang="zh-CN" altLang="en-US" smtClean="0"/>
              <a:t>个问题：</a:t>
            </a:r>
            <a:endParaRPr lang="en-US" altLang="zh-CN" smtClean="0"/>
          </a:p>
          <a:p>
            <a:pPr eaLnBrk="1" hangingPunct="1">
              <a:spcBef>
                <a:spcPct val="0"/>
              </a:spcBef>
            </a:pPr>
            <a:r>
              <a:rPr lang="zh-CN" altLang="en-US" smtClean="0"/>
              <a:t>我们工作的价值是什么？ 我们在为谁服务？</a:t>
            </a:r>
          </a:p>
        </p:txBody>
      </p:sp>
      <p:sp>
        <p:nvSpPr>
          <p:cNvPr id="1075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1F82B45-AFA2-431A-9C87-D3634DAA5296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zh-CN" altLang="en-US" smtClean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61679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smtClean="0"/>
              <a:t>此模板可用作起始文件以更新项目里程碑的更新。  </a:t>
            </a:r>
          </a:p>
          <a:p>
            <a:endParaRPr lang="zh-CN" altLang="zh-CN" smtClean="0"/>
          </a:p>
          <a:p>
            <a:r>
              <a:rPr lang="zh-CN" sz="1000" b="1" smtClean="0"/>
              <a:t>节</a:t>
            </a:r>
            <a:endParaRPr lang="zh-CN" sz="1000" smtClean="0"/>
          </a:p>
          <a:p>
            <a:r>
              <a:rPr lang="zh-CN" sz="1000" smtClean="0"/>
              <a:t>右键单击幻灯片以添加节。 节可以帮助您组织幻灯片或促进多个作者之间的协作。</a:t>
            </a:r>
          </a:p>
          <a:p>
            <a:endParaRPr lang="zh-CN" sz="1000" b="1" smtClean="0"/>
          </a:p>
          <a:p>
            <a:r>
              <a:rPr lang="zh-CN" sz="1000" b="1" smtClean="0"/>
              <a:t>备注</a:t>
            </a:r>
          </a:p>
          <a:p>
            <a:r>
              <a:rPr lang="zh-CN" sz="1000" smtClean="0"/>
              <a:t>使用“备注”节传递备注或为受众提供其他详细信息。 演示过程中，可在“演示文稿视图”中查看这些备注。 </a:t>
            </a:r>
          </a:p>
          <a:p>
            <a:r>
              <a:rPr lang="zh-CN" sz="1000" smtClean="0"/>
              <a:t>请记住字体大小</a:t>
            </a:r>
            <a:r>
              <a:rPr lang="zh-CN" altLang="zh-CN" sz="1000" smtClean="0"/>
              <a:t>(</a:t>
            </a:r>
            <a:r>
              <a:rPr lang="zh-CN" sz="1000" smtClean="0"/>
              <a:t>对于可访问性、可见性、录像和联机生产都非常重要</a:t>
            </a:r>
            <a:r>
              <a:rPr lang="zh-CN" altLang="zh-CN" sz="1000" smtClean="0"/>
              <a:t>)</a:t>
            </a:r>
          </a:p>
          <a:p>
            <a:endParaRPr lang="zh-CN" altLang="zh-CN" sz="1000" smtClean="0"/>
          </a:p>
          <a:p>
            <a:r>
              <a:rPr lang="zh-CN" sz="1000" b="1" smtClean="0"/>
              <a:t>协调的色彩 </a:t>
            </a:r>
          </a:p>
          <a:p>
            <a:r>
              <a:rPr lang="zh-CN" sz="1000" smtClean="0"/>
              <a:t>特别注意图形、图表和文本框。 </a:t>
            </a:r>
          </a:p>
          <a:p>
            <a:r>
              <a:rPr lang="zh-CN" sz="1000" smtClean="0"/>
              <a:t>请考虑与会者将以黑白或灰色调打印。  请运行测试打印，以确保当以纯黑白和灰色调打印时，您的颜色工作正常。   </a:t>
            </a:r>
          </a:p>
          <a:p>
            <a:endParaRPr lang="zh-CN" sz="1000" smtClean="0"/>
          </a:p>
          <a:p>
            <a:r>
              <a:rPr lang="zh-CN" sz="1000" b="1" smtClean="0"/>
              <a:t>图形、表格和图表</a:t>
            </a:r>
          </a:p>
          <a:p>
            <a:r>
              <a:rPr lang="zh-CN" sz="1000" smtClean="0"/>
              <a:t>保持简单</a:t>
            </a:r>
            <a:r>
              <a:rPr lang="zh-CN" altLang="zh-CN" sz="1000" smtClean="0"/>
              <a:t>: </a:t>
            </a:r>
            <a:r>
              <a:rPr lang="zh-CN" sz="1000" smtClean="0"/>
              <a:t>如果可能，请使用一致的、不分散的样式和颜色。</a:t>
            </a:r>
          </a:p>
          <a:p>
            <a:r>
              <a:rPr lang="zh-CN" sz="1000" smtClean="0"/>
              <a:t>标记所有图表和表格。</a:t>
            </a:r>
          </a:p>
          <a:p>
            <a:endParaRPr lang="zh-CN" altLang="zh-CN" smtClean="0"/>
          </a:p>
          <a:p>
            <a:endParaRPr lang="zh-CN" altLang="zh-CN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BCA6502-9B74-43ED-B99B-76E9F8F850C5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79</a:t>
            </a:fld>
            <a:endParaRPr altLang="en-US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41308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关于对工作的思考，我有</a:t>
            </a:r>
            <a:r>
              <a:rPr lang="en-US" altLang="zh-CN" smtClean="0"/>
              <a:t>2</a:t>
            </a:r>
            <a:r>
              <a:rPr lang="zh-CN" altLang="en-US" smtClean="0"/>
              <a:t>个问题：</a:t>
            </a:r>
            <a:endParaRPr lang="en-US" altLang="zh-CN" smtClean="0"/>
          </a:p>
          <a:p>
            <a:pPr eaLnBrk="1" hangingPunct="1">
              <a:spcBef>
                <a:spcPct val="0"/>
              </a:spcBef>
            </a:pPr>
            <a:r>
              <a:rPr lang="zh-CN" altLang="en-US" smtClean="0"/>
              <a:t>我们工作的价值是什么？ 我们在为谁服务？</a:t>
            </a:r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272B4F7-7C51-45D3-877B-7A5FCBF5B116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80</a:t>
            </a:fld>
            <a:endParaRPr lang="zh-CN" altLang="en-US" smtClean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3620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zh-CN" altLang="en-US" b="1" smtClean="0"/>
              <a:t>固化流程：</a:t>
            </a:r>
            <a:r>
              <a:rPr lang="zh-CN" altLang="en-US" smtClean="0"/>
              <a:t>流程通过工具固化，工具的使用离不开流程设计，解决方案是对流程的实现；</a:t>
            </a:r>
            <a:endParaRPr lang="en-US" altLang="zh-CN" smtClean="0"/>
          </a:p>
          <a:p>
            <a:pPr>
              <a:lnSpc>
                <a:spcPct val="150000"/>
              </a:lnSpc>
            </a:pPr>
            <a:r>
              <a:rPr lang="zh-CN" altLang="en-US" b="1" smtClean="0"/>
              <a:t>量化问题：</a:t>
            </a:r>
            <a:r>
              <a:rPr lang="zh-CN" altLang="en-US" smtClean="0"/>
              <a:t>通过工具获得基础数据，进行统计分析，得到量化的指标</a:t>
            </a:r>
            <a:r>
              <a:rPr lang="en-US" altLang="zh-CN" smtClean="0"/>
              <a:t>,</a:t>
            </a:r>
            <a:r>
              <a:rPr lang="zh-CN" altLang="en-US" smtClean="0"/>
              <a:t>基于分析不断的持续改进</a:t>
            </a:r>
            <a:endParaRPr lang="en-US" altLang="zh-CN" smtClean="0"/>
          </a:p>
          <a:p>
            <a:pPr>
              <a:lnSpc>
                <a:spcPct val="150000"/>
              </a:lnSpc>
            </a:pPr>
            <a:r>
              <a:rPr lang="zh-CN" altLang="en-US" b="1" smtClean="0"/>
              <a:t>数据信息统一： </a:t>
            </a:r>
            <a:r>
              <a:rPr lang="zh-CN" altLang="en-US" smtClean="0"/>
              <a:t>避免各角色之间信息独立、统一的展现平台，可查阅信息；</a:t>
            </a:r>
            <a:endParaRPr lang="en-US" altLang="zh-CN" smtClean="0"/>
          </a:p>
          <a:p>
            <a:pPr eaLnBrk="1" hangingPunct="1">
              <a:spcBef>
                <a:spcPct val="0"/>
              </a:spcBef>
            </a:pPr>
            <a:r>
              <a:rPr lang="zh-CN" altLang="en-US" smtClean="0"/>
              <a:t>看板是实体看板好？还是电子看板好？　没有统一的正确说法，依赖各自团队的特性，管理能力来决定；</a:t>
            </a:r>
            <a:endParaRPr lang="en-US" altLang="zh-CN" smtClean="0"/>
          </a:p>
          <a:p>
            <a:endParaRPr lang="zh-CN" altLang="zh-CN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752A2F-3014-476F-8FBB-1BCA3B5908A3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81</a:t>
            </a:fld>
            <a:endParaRPr altLang="en-US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35834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mtClean="0"/>
              <a:t>1</a:t>
            </a:r>
            <a:r>
              <a:rPr lang="zh-CN" altLang="en-US" smtClean="0"/>
              <a:t>、两层迭代过程，特征列表（需求、技术）是通过迭代逐步形成过程；</a:t>
            </a:r>
            <a:endParaRPr lang="en-US" altLang="zh-CN" smtClean="0"/>
          </a:p>
          <a:p>
            <a:r>
              <a:rPr lang="en-US" altLang="zh-CN" smtClean="0"/>
              <a:t>2</a:t>
            </a:r>
            <a:r>
              <a:rPr lang="zh-CN" altLang="en-US" smtClean="0"/>
              <a:t>、两层迭代对应两个对外发布版本；</a:t>
            </a:r>
            <a:endParaRPr lang="en-US" altLang="zh-CN" smtClean="0"/>
          </a:p>
          <a:p>
            <a:r>
              <a:rPr lang="en-US" altLang="zh-CN" smtClean="0"/>
              <a:t>3</a:t>
            </a:r>
            <a:r>
              <a:rPr lang="zh-CN" altLang="en-US" smtClean="0"/>
              <a:t>、</a:t>
            </a:r>
          </a:p>
        </p:txBody>
      </p:sp>
      <p:sp>
        <p:nvSpPr>
          <p:cNvPr id="1249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B56DCB4-CBE4-4F12-93CC-DE8E6D2B0F05}" type="slidenum">
              <a:rPr lang="zh-CN" altLang="en-US" smtClean="0">
                <a:solidFill>
                  <a:srgbClr val="000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83</a:t>
            </a:fld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296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zh-CN" altLang="en-US" b="1" smtClean="0"/>
              <a:t>固化流程：</a:t>
            </a:r>
            <a:r>
              <a:rPr lang="zh-CN" altLang="en-US" smtClean="0"/>
              <a:t>流程通过工具固化，工具的使用离不开流程设计，解决方案是对流程的实现；</a:t>
            </a:r>
            <a:endParaRPr lang="en-US" altLang="zh-CN" smtClean="0"/>
          </a:p>
          <a:p>
            <a:pPr>
              <a:lnSpc>
                <a:spcPct val="150000"/>
              </a:lnSpc>
            </a:pPr>
            <a:r>
              <a:rPr lang="zh-CN" altLang="en-US" b="1" smtClean="0"/>
              <a:t>量化问题：</a:t>
            </a:r>
            <a:r>
              <a:rPr lang="zh-CN" altLang="en-US" smtClean="0"/>
              <a:t>通过工具获得基础数据，进行统计分析，得到量化的指标</a:t>
            </a:r>
            <a:r>
              <a:rPr lang="en-US" altLang="zh-CN" smtClean="0"/>
              <a:t>,</a:t>
            </a:r>
            <a:r>
              <a:rPr lang="zh-CN" altLang="en-US" smtClean="0"/>
              <a:t>基于分析不断的持续改进</a:t>
            </a:r>
            <a:endParaRPr lang="en-US" altLang="zh-CN" smtClean="0"/>
          </a:p>
          <a:p>
            <a:pPr>
              <a:lnSpc>
                <a:spcPct val="150000"/>
              </a:lnSpc>
            </a:pPr>
            <a:r>
              <a:rPr lang="zh-CN" altLang="en-US" b="1" smtClean="0"/>
              <a:t>数据信息统一： </a:t>
            </a:r>
            <a:r>
              <a:rPr lang="zh-CN" altLang="en-US" smtClean="0"/>
              <a:t>避免各角色之间信息独立、统一的展现平台，可查阅信息；</a:t>
            </a:r>
            <a:endParaRPr lang="en-US" altLang="zh-CN" smtClean="0"/>
          </a:p>
          <a:p>
            <a:pPr eaLnBrk="1" hangingPunct="1">
              <a:spcBef>
                <a:spcPct val="0"/>
              </a:spcBef>
            </a:pPr>
            <a:r>
              <a:rPr lang="zh-CN" altLang="en-US" smtClean="0"/>
              <a:t>看板是实体看板好？还是电子看板好？　没有统一的正确说法，依赖各自团队的特性，管理能力来决定；</a:t>
            </a:r>
            <a:endParaRPr lang="en-US" altLang="zh-CN" smtClean="0"/>
          </a:p>
          <a:p>
            <a:endParaRPr lang="zh-CN" altLang="zh-CN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91E3C-6814-4F23-8333-53B09C1F8AFD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84</a:t>
            </a:fld>
            <a:endParaRPr altLang="en-US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82994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mtClean="0"/>
              <a:t>产品需求验证</a:t>
            </a:r>
            <a:r>
              <a:rPr lang="en-US" altLang="zh-CN" smtClean="0"/>
              <a:t>- </a:t>
            </a:r>
            <a:r>
              <a:rPr lang="zh-CN" altLang="en-US" smtClean="0"/>
              <a:t>特征验证关联</a:t>
            </a:r>
            <a:endParaRPr lang="en-US" altLang="zh-CN" smtClean="0"/>
          </a:p>
          <a:p>
            <a:r>
              <a:rPr lang="en-US" altLang="zh-CN" smtClean="0"/>
              <a:t>RIA</a:t>
            </a:r>
            <a:r>
              <a:rPr lang="zh-CN" altLang="en-US" smtClean="0"/>
              <a:t>样例；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21367B9-75E4-46C9-8549-23E16FFF5935}" type="slidenum">
              <a:rPr altLang="en-US" smtClean="0">
                <a:solidFill>
                  <a:prstClr val="black"/>
                </a:solidFill>
                <a:ea typeface="宋体" panose="02010600030101010101" pitchFamily="2" charset="-122"/>
              </a:rPr>
              <a:pPr>
                <a:defRPr/>
              </a:pPr>
              <a:t>85</a:t>
            </a:fld>
            <a:endParaRPr altLang="en-US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47703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zh-CN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FA53B4-8300-4FED-AF0C-CED1A96D8A7A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86</a:t>
            </a:fld>
            <a:endParaRPr altLang="en-US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70456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mtClean="0"/>
              <a:t>需求条目 抓图。  条目化各列表的字段显示。</a:t>
            </a:r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产品需求包含 稳定版本规划（里程碑交付计划），产品交付版本；</a:t>
            </a:r>
            <a:endParaRPr lang="zh-CN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5A23E5-6AFD-4FFA-81DC-9A87C6B79CB6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87</a:t>
            </a:fld>
            <a:endParaRPr altLang="en-US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69249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zh-CN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AB05ED-5B92-498C-A3FF-A34BDA8348E5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88</a:t>
            </a:fld>
            <a:endParaRPr altLang="en-US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44840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smtClean="0"/>
              <a:t>如有多个问题，请根据需要重复此幻灯片。</a:t>
            </a:r>
          </a:p>
          <a:p>
            <a:r>
              <a:rPr lang="zh-CN" smtClean="0"/>
              <a:t>可根据需要将此幻灯片和相关幻灯片 移动到附录或隐藏。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258619-08A0-467A-93B1-AF914EC5950A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89</a:t>
            </a:fld>
            <a:endParaRPr altLang="en-US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4448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关于对工作的思考，我有</a:t>
            </a:r>
            <a:r>
              <a:rPr lang="en-US" altLang="zh-CN" smtClean="0"/>
              <a:t>2</a:t>
            </a:r>
            <a:r>
              <a:rPr lang="zh-CN" altLang="en-US" smtClean="0"/>
              <a:t>个问题：</a:t>
            </a:r>
            <a:endParaRPr lang="en-US" altLang="zh-CN" smtClean="0"/>
          </a:p>
          <a:p>
            <a:pPr eaLnBrk="1" hangingPunct="1">
              <a:spcBef>
                <a:spcPct val="0"/>
              </a:spcBef>
            </a:pPr>
            <a:r>
              <a:rPr lang="zh-CN" altLang="en-US" smtClean="0"/>
              <a:t>我们工作的价值是什么？ 我们在为谁服务？</a:t>
            </a:r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272B4F7-7C51-45D3-877B-7A5FCBF5B116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zh-CN" altLang="en-US" smtClean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48256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zh-CN" altLang="en-US" dirty="0" smtClean="0"/>
              <a:t>加入基于需求条目的特征拆分样例图。。。。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特征流程</a:t>
            </a: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引用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Jira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Aglie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插件 ，固化敏捷流程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条目、特征可视化（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Backlog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积累过程数据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EC1565-412A-4780-B7ED-CD3526B2ACE6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90</a:t>
            </a:fld>
            <a:endParaRPr altLang="en-US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61438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43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2AA4F8F-CC5C-4FA1-9270-9E0A59DE3903}" type="slidenum">
              <a:rPr lang="zh-CN" altLang="en-US" smtClean="0">
                <a:solidFill>
                  <a:srgbClr val="000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91</a:t>
            </a:fld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6723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54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mtClean="0"/>
              <a:t>http://172.16.50.96/pages/viewpage.action?pageId=10027017</a:t>
            </a:r>
          </a:p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8D5E44B-982F-4180-BC52-C88EC186DF83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92</a:t>
            </a:fld>
            <a:endParaRPr altLang="en-US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99084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mtClean="0"/>
              <a:t>加入基于需求条目的特征拆分样例图。。。。</a:t>
            </a:r>
            <a:endParaRPr lang="en-US" altLang="zh-CN" smtClean="0"/>
          </a:p>
          <a:p>
            <a:r>
              <a:rPr lang="zh-CN" altLang="en-US" smtClean="0"/>
              <a:t>特征流程</a:t>
            </a:r>
            <a:endParaRPr lang="zh-CN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878FAAF-1BB9-4754-8E81-6FE63C090280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93</a:t>
            </a:fld>
            <a:endParaRPr altLang="en-US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77057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mtClean="0"/>
              <a:t>加入基于需求条目的特征拆分样例图。。。。</a:t>
            </a:r>
            <a:endParaRPr lang="en-US" altLang="zh-CN" smtClean="0"/>
          </a:p>
          <a:p>
            <a:r>
              <a:rPr lang="zh-CN" altLang="en-US" smtClean="0"/>
              <a:t>特征流程</a:t>
            </a:r>
            <a:endParaRPr lang="zh-CN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0FEB94-7539-4DCB-96F1-FE2892E187CE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94</a:t>
            </a:fld>
            <a:endParaRPr altLang="en-US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80014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mtClean="0"/>
              <a:t>加入基于需求条目的特征拆分样例图。。。。</a:t>
            </a:r>
            <a:endParaRPr lang="en-US" altLang="zh-CN" smtClean="0"/>
          </a:p>
          <a:p>
            <a:r>
              <a:rPr lang="zh-CN" altLang="en-US" smtClean="0"/>
              <a:t>特征流程</a:t>
            </a:r>
            <a:endParaRPr lang="zh-CN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BA6D90-1F4C-4A79-B906-AFDF085CB314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95</a:t>
            </a:fld>
            <a:endParaRPr altLang="en-US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29020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mtClean="0"/>
              <a:t>自动化测试用例</a:t>
            </a:r>
            <a:r>
              <a:rPr lang="en-US" altLang="zh-CN" smtClean="0"/>
              <a:t>+</a:t>
            </a:r>
            <a:r>
              <a:rPr lang="zh-CN" altLang="en-US" smtClean="0"/>
              <a:t>工具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80200-F5B1-4DD5-9831-2533E4430955}" type="slidenum">
              <a:rPr altLang="en-US" smtClean="0">
                <a:solidFill>
                  <a:prstClr val="black"/>
                </a:solidFill>
                <a:ea typeface="宋体" panose="02010600030101010101" pitchFamily="2" charset="-122"/>
              </a:rPr>
              <a:pPr>
                <a:defRPr/>
              </a:pPr>
              <a:t>96</a:t>
            </a:fld>
            <a:endParaRPr altLang="en-US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36746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mtClean="0"/>
              <a:t>自动化测试用例</a:t>
            </a:r>
            <a:r>
              <a:rPr lang="en-US" altLang="zh-CN" smtClean="0"/>
              <a:t>+</a:t>
            </a:r>
            <a:r>
              <a:rPr lang="zh-CN" altLang="en-US" smtClean="0"/>
              <a:t>工具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0D33A7-2430-41B0-A659-7EE59F8590D4}" type="slidenum">
              <a:rPr altLang="en-US" smtClean="0">
                <a:solidFill>
                  <a:prstClr val="black"/>
                </a:solidFill>
                <a:ea typeface="宋体" panose="02010600030101010101" pitchFamily="2" charset="-122"/>
              </a:rPr>
              <a:pPr>
                <a:defRPr/>
              </a:pPr>
              <a:t>97</a:t>
            </a:fld>
            <a:endParaRPr altLang="en-US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09359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81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7A1352-8C93-4459-A6DD-E006C46CDF49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104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9173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关于对工作的思考，我有</a:t>
            </a:r>
            <a:r>
              <a:rPr lang="en-US" altLang="zh-CN" smtClean="0"/>
              <a:t>2</a:t>
            </a:r>
            <a:r>
              <a:rPr lang="zh-CN" altLang="en-US" smtClean="0"/>
              <a:t>个问题：</a:t>
            </a:r>
            <a:endParaRPr lang="en-US" altLang="zh-CN" smtClean="0"/>
          </a:p>
          <a:p>
            <a:pPr eaLnBrk="1" hangingPunct="1">
              <a:spcBef>
                <a:spcPct val="0"/>
              </a:spcBef>
            </a:pPr>
            <a:r>
              <a:rPr lang="zh-CN" altLang="en-US" smtClean="0"/>
              <a:t>我们工作的价值是什么？ 我们在为谁服务？</a:t>
            </a:r>
          </a:p>
        </p:txBody>
      </p:sp>
      <p:sp>
        <p:nvSpPr>
          <p:cNvPr id="1075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1F82B45-AFA2-431A-9C87-D3634DAA5296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119</a:t>
            </a:fld>
            <a:endParaRPr lang="zh-CN" altLang="en-US" smtClean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1868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379BF4A-C76A-4E02-B799-3B33412E6C76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zh-CN" altLang="en-US" smtClean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76293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095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A14EEE-67BB-46D6-83A1-09FD4A87B113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120</a:t>
            </a:fld>
            <a:endParaRPr lang="zh-CN" altLang="en-US" smtClean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2164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关于对工作的思考，我有</a:t>
            </a:r>
            <a:r>
              <a:rPr lang="en-US" altLang="zh-CN" smtClean="0"/>
              <a:t>2</a:t>
            </a:r>
            <a:r>
              <a:rPr lang="zh-CN" altLang="en-US" smtClean="0"/>
              <a:t>个问题：</a:t>
            </a:r>
            <a:endParaRPr lang="en-US" altLang="zh-CN" smtClean="0"/>
          </a:p>
          <a:p>
            <a:pPr eaLnBrk="1" hangingPunct="1">
              <a:spcBef>
                <a:spcPct val="0"/>
              </a:spcBef>
            </a:pPr>
            <a:r>
              <a:rPr lang="zh-CN" altLang="en-US" smtClean="0"/>
              <a:t>我们工作的价值是什么？ 我们在为谁服务？</a:t>
            </a:r>
          </a:p>
        </p:txBody>
      </p:sp>
      <p:sp>
        <p:nvSpPr>
          <p:cNvPr id="430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9F9F338-064C-423B-986C-BEFCC27E2D38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zh-CN" altLang="en-US" smtClean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0077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50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AD1B7CB-FE9D-4A6B-9C3B-2903C056DA40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zh-CN" altLang="en-US" smtClean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118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50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AD1B7CB-FE9D-4A6B-9C3B-2903C056DA40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zh-CN" altLang="en-US" smtClean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9987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50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AD1B7CB-FE9D-4A6B-9C3B-2903C056DA40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zh-CN" altLang="en-US" smtClean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5550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7A7658-AF7E-4493-89E8-57ADF2883C14}" type="datetimeFigureOut">
              <a:rPr lang="zh-CN" altLang="en-US"/>
              <a:pPr>
                <a:defRPr/>
              </a:pPr>
              <a:t>2014/12/3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314828-A353-4B5E-9639-EEB0F1C48AE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533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DEA71C-FBBE-4328-93F3-E29D9FD8A865}" type="datetimeFigureOut">
              <a:rPr lang="zh-CN" altLang="en-US"/>
              <a:pPr>
                <a:defRPr/>
              </a:pPr>
              <a:t>2014/12/3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617D0D-597B-43C4-BCAB-836C3DB6176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329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12560D-E93A-47F8-AB7D-475DBFE07576}" type="datetimeFigureOut">
              <a:rPr lang="zh-CN" altLang="en-US"/>
              <a:pPr>
                <a:defRPr/>
              </a:pPr>
              <a:t>2014/12/3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B40699-98D1-4975-972A-F3442E19B87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643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E:\yinfeifei\2012年工作项目\UFIDA用友 2012\用友 集团品推\李 莉\集团PPT模版2013\png\5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8688" y="188913"/>
            <a:ext cx="77628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5"/>
          <p:cNvSpPr txBox="1">
            <a:spLocks noChangeArrowheads="1"/>
          </p:cNvSpPr>
          <p:nvPr userDrawn="1"/>
        </p:nvSpPr>
        <p:spPr bwMode="auto">
          <a:xfrm>
            <a:off x="10010775" y="6567488"/>
            <a:ext cx="14573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700" b="1">
                <a:solidFill>
                  <a:srgbClr val="A6A6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Yonyou Software Corporation</a:t>
            </a:r>
            <a:endParaRPr lang="zh-CN" altLang="en-US" sz="700" b="1">
              <a:solidFill>
                <a:srgbClr val="A6A6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06550" y="152487"/>
            <a:ext cx="9855229" cy="424717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16539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E:\yinfeifei\2012年工作项目\UFIDA用友 2012\用友 集团品推\李 莉\集团PPT模版2013\png\5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8688" y="188913"/>
            <a:ext cx="777875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10012363" y="6567488"/>
            <a:ext cx="1455737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700" b="1" smtClean="0">
                <a:solidFill>
                  <a:srgbClr val="A6A6A6"/>
                </a:solidFill>
                <a:cs typeface="Arial" charset="0"/>
              </a:rPr>
              <a:t>Yonyou Software Corporation</a:t>
            </a:r>
            <a:endParaRPr lang="zh-CN" altLang="en-US" sz="700" b="1" smtClean="0">
              <a:solidFill>
                <a:srgbClr val="A6A6A6"/>
              </a:solidFill>
              <a:cs typeface="Arial" charset="0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06550" y="152487"/>
            <a:ext cx="9855229" cy="424717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84807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6542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12469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9358DBA-AF96-4802-8876-41D1886B522D}" type="datetimeFigureOut">
              <a:rPr lang="zh-CN" altLang="en-US"/>
              <a:pPr>
                <a:defRPr/>
              </a:pPr>
              <a:t>2014/12/3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19485378-361B-4F8C-AFF2-C2E431393BD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91339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FF825D07-083E-44F1-9F08-3BDE923F690A}" type="datetimeFigureOut">
              <a:rPr lang="zh-CN" altLang="en-US"/>
              <a:pPr>
                <a:defRPr/>
              </a:pPr>
              <a:t>2014/12/3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1D73D88E-50F6-40BF-B5FD-5B344E97DEF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7370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77E9410C-E303-40C5-82A3-C6915B4D8964}" type="datetimeFigureOut">
              <a:rPr lang="zh-CN" altLang="en-US"/>
              <a:pPr>
                <a:defRPr/>
              </a:pPr>
              <a:t>2014/12/3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AD50CF83-6B3E-49B7-A0F5-B3DD505E6F6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2651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F9110650-0111-4EE5-8266-4807FC51D3B2}" type="datetimeFigureOut">
              <a:rPr lang="zh-CN" altLang="en-US"/>
              <a:pPr>
                <a:defRPr/>
              </a:pPr>
              <a:t>2014/12/3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0B0A0FA2-4770-46DF-9758-C06692435B0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5709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89A58C-AEAC-4139-9F9A-B3F36283CC8C}" type="datetimeFigureOut">
              <a:rPr lang="zh-CN" altLang="en-US"/>
              <a:pPr>
                <a:defRPr/>
              </a:pPr>
              <a:t>2014/12/3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EC4E2A-AECF-42BF-A9AD-D8F5FCE06FA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54393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6282E916-7007-4941-913F-BCA38A674FC5}" type="datetimeFigureOut">
              <a:rPr lang="zh-CN" altLang="en-US"/>
              <a:pPr>
                <a:defRPr/>
              </a:pPr>
              <a:t>2014/12/3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887AA652-0E24-487E-AFAC-B323F849429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15544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66C55808-981B-46B0-90BA-22635F930F67}" type="datetimeFigureOut">
              <a:rPr lang="zh-CN" altLang="en-US"/>
              <a:pPr>
                <a:defRPr/>
              </a:pPr>
              <a:t>2014/12/3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9D5C6E43-460E-4BB7-AB2F-5DBD975A2CD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5526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47BD8656-05A7-473E-985B-59EB60A7E947}" type="datetimeFigureOut">
              <a:rPr lang="zh-CN" altLang="en-US"/>
              <a:pPr>
                <a:defRPr/>
              </a:pPr>
              <a:t>2014/12/3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DA14DF0B-5C77-48E9-B750-FB5638CCD07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4360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37B8A393-C6F5-459E-AB78-0A9045ADD22F}" type="datetimeFigureOut">
              <a:rPr lang="zh-CN" altLang="en-US"/>
              <a:pPr>
                <a:defRPr/>
              </a:pPr>
              <a:t>2014/12/3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DF10D7E9-7958-4BA1-BBF7-525750EB671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1185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05F31FFB-ED30-442D-A574-EFEF19466964}" type="datetimeFigureOut">
              <a:rPr lang="zh-CN" altLang="en-US"/>
              <a:pPr>
                <a:defRPr/>
              </a:pPr>
              <a:t>2014/12/3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3C5E53C4-0A24-4FC9-9F84-A3606E0FC1B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7743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096B778-D7B2-48D0-9F2B-59F9BB6E9106}" type="datetimeFigureOut">
              <a:rPr lang="zh-CN" altLang="en-US"/>
              <a:pPr>
                <a:defRPr/>
              </a:pPr>
              <a:t>2014/12/3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E513E241-AE7F-4E3B-89EF-A105D9A0C8E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478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EBC42D59-5582-488F-8F67-25320064A64A}" type="datetimeFigureOut">
              <a:rPr lang="zh-CN" altLang="en-US"/>
              <a:pPr>
                <a:defRPr/>
              </a:pPr>
              <a:t>2014/12/3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68AD4BDC-360E-49ED-946C-9DD0789BC37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5900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53C3E7-5C74-46FC-8450-A663C7AFCC1E}" type="datetimeFigureOut">
              <a:rPr lang="zh-CN" altLang="en-US"/>
              <a:pPr>
                <a:defRPr/>
              </a:pPr>
              <a:t>2014/12/3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A36DCE-3DEC-4D74-826C-219D50AAE75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7987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11AB0E-5C10-4679-AB1B-A6BF7EF9B96C}" type="datetimeFigureOut">
              <a:rPr lang="zh-CN" altLang="en-US"/>
              <a:pPr>
                <a:defRPr/>
              </a:pPr>
              <a:t>2014/12/3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62CCD4-0C6A-4D8B-8D91-AD618A09D84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470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EB9DF9-9DB9-4F49-8B99-0E113D13F6A2}" type="datetimeFigureOut">
              <a:rPr lang="zh-CN" altLang="en-US"/>
              <a:pPr>
                <a:defRPr/>
              </a:pPr>
              <a:t>2014/12/3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5BABE8-BB4A-4B92-95EC-9EFD2C14356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3098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F31E30-FD00-4D3D-800E-3839981BCD30}" type="datetimeFigureOut">
              <a:rPr lang="zh-CN" altLang="en-US"/>
              <a:pPr>
                <a:defRPr/>
              </a:pPr>
              <a:t>2014/12/3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C57316-31A7-455F-98AF-2E6992ECF7B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502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3AF1B4-CBC4-4202-944E-93D5A196FD85}" type="datetimeFigureOut">
              <a:rPr lang="zh-CN" altLang="en-US"/>
              <a:pPr>
                <a:defRPr/>
              </a:pPr>
              <a:t>2014/12/3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CFD898-1B4A-473D-9B99-618D4758D61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109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FB885E-BFEC-4CA0-AFD0-4E91E208EB54}" type="datetimeFigureOut">
              <a:rPr lang="zh-CN" altLang="en-US"/>
              <a:pPr>
                <a:defRPr/>
              </a:pPr>
              <a:t>2014/12/3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3A5868-4FE9-4D62-A8ED-C4A5FD86D9E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980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CC5F6E-2D84-4D6F-916F-17AC3F66FFBD}" type="datetimeFigureOut">
              <a:rPr lang="zh-CN" altLang="en-US"/>
              <a:pPr>
                <a:defRPr/>
              </a:pPr>
              <a:t>2014/12/3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6FA236-93F2-42AF-A8B8-69B87E76F09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88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2545DD7-50BD-4C02-B095-DCA8574D8726}" type="datetimeFigureOut">
              <a:rPr lang="zh-CN" altLang="en-US"/>
              <a:pPr>
                <a:defRPr/>
              </a:pPr>
              <a:t>2014/12/3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B07220A-A416-48EF-BB72-9F8A80D57FB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  <p:sldLayoutId id="2147483881" r:id="rId12"/>
    <p:sldLayoutId id="2147483893" r:id="rId13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4" descr="E:\yinfeifei\2012年工作项目\UFIDA用友 2012\2012软件园PPT模板 新\3333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90650" y="4508500"/>
            <a:ext cx="926465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760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52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500438"/>
            <a:ext cx="109728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680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pic>
        <p:nvPicPr>
          <p:cNvPr id="2053" name="Picture 7" descr="E:\yinfeifei\2012年工作项目\UFIDA用友 2012\2012软件园PPT模板 新\未标题-2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34938"/>
            <a:ext cx="71120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C00000"/>
          </a:solidFill>
          <a:latin typeface="+mj-lt"/>
          <a:ea typeface="+mj-ea"/>
          <a:cs typeface="微软雅黑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Calibri" pitchFamily="34" charset="0"/>
          <a:ea typeface="微软雅黑" pitchFamily="34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Calibri" pitchFamily="34" charset="0"/>
          <a:ea typeface="微软雅黑" pitchFamily="34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Calibri" pitchFamily="34" charset="0"/>
          <a:ea typeface="微软雅黑" pitchFamily="34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Calibri" pitchFamily="34" charset="0"/>
          <a:ea typeface="微软雅黑" pitchFamily="34" charset="-122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>
          <a:solidFill>
            <a:srgbClr val="C00000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>
          <a:solidFill>
            <a:schemeClr val="tx1"/>
          </a:solidFill>
          <a:latin typeface="+mn-lt"/>
          <a:ea typeface="宋体" pitchFamily="2" charset="-122"/>
          <a:cs typeface="宋体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>
          <a:solidFill>
            <a:schemeClr val="tx1"/>
          </a:solidFill>
          <a:latin typeface="+mn-lt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>
          <a:solidFill>
            <a:schemeClr val="tx1"/>
          </a:solidFill>
          <a:latin typeface="+mn-lt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6" descr="\\192.168.1.155\desktop\图片2副本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90650" y="4508500"/>
            <a:ext cx="926465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760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07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500438"/>
            <a:ext cx="109728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680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pic>
        <p:nvPicPr>
          <p:cNvPr id="3077" name="Picture 7" descr="E:\yinfeifei\2012年工作项目\UFIDA用友 2012\2012软件园PPT模板 新\未标题-2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34938"/>
            <a:ext cx="71120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C00000"/>
          </a:solidFill>
          <a:latin typeface="+mj-lt"/>
          <a:ea typeface="+mj-ea"/>
          <a:cs typeface="微软雅黑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C00000"/>
          </a:solidFill>
          <a:latin typeface="Calibri" pitchFamily="34" charset="0"/>
          <a:ea typeface="微软雅黑" pitchFamily="34" charset="-122"/>
          <a:cs typeface="微软雅黑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Calibri" pitchFamily="34" charset="0"/>
          <a:ea typeface="微软雅黑" pitchFamily="34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Calibri" pitchFamily="34" charset="0"/>
          <a:ea typeface="微软雅黑" pitchFamily="34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Calibri" pitchFamily="34" charset="0"/>
          <a:ea typeface="微软雅黑" pitchFamily="34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Calibri" pitchFamily="34" charset="0"/>
          <a:ea typeface="微软雅黑" pitchFamily="34" charset="-122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>
          <a:solidFill>
            <a:srgbClr val="C00000"/>
          </a:solidFill>
          <a:latin typeface="+mn-lt"/>
          <a:ea typeface="+mn-ea"/>
          <a:cs typeface="微软雅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>
          <a:solidFill>
            <a:schemeClr val="tx1"/>
          </a:solidFill>
          <a:latin typeface="+mn-lt"/>
          <a:ea typeface="宋体" pitchFamily="2" charset="-122"/>
          <a:cs typeface="宋体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>
          <a:solidFill>
            <a:schemeClr val="tx1"/>
          </a:solidFill>
          <a:latin typeface="+mn-lt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>
          <a:solidFill>
            <a:schemeClr val="tx1"/>
          </a:solidFill>
          <a:latin typeface="+mn-lt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5123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F2F31FE1-44B3-4C61-98E3-5EF7056F5ABC}" type="datetimeFigureOut">
              <a:rPr lang="zh-CN" altLang="en-US"/>
              <a:pPr>
                <a:defRPr/>
              </a:pPr>
              <a:t>2014/12/3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11D15DC7-A77B-4AFF-A5B2-6BA20081B97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image" Target="../media/image89.wmf"/><Relationship Id="rId1" Type="http://schemas.openxmlformats.org/officeDocument/2006/relationships/slideLayout" Target="../slideLayouts/slideLayout2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28.xml"/><Relationship Id="rId5" Type="http://schemas.openxmlformats.org/officeDocument/2006/relationships/image" Target="../media/image93.wmf"/><Relationship Id="rId4" Type="http://schemas.openxmlformats.org/officeDocument/2006/relationships/image" Target="../media/image9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29.xml"/><Relationship Id="rId4" Type="http://schemas.openxmlformats.org/officeDocument/2006/relationships/image" Target="../media/image9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0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8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hyperlink" Target="mailto:hyh@yonyou.com" TargetMode="Externa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172.16.51.82/secure/Dashboard.jspa?selectPageId=10205" TargetMode="External"/><Relationship Id="rId3" Type="http://schemas.openxmlformats.org/officeDocument/2006/relationships/hyperlink" Target="http://172.16.51.82/secure/Dashboard.jspa?selectPageId=10210" TargetMode="External"/><Relationship Id="rId7" Type="http://schemas.openxmlformats.org/officeDocument/2006/relationships/hyperlink" Target="http://172.16.51.82/secure/RapidBoard.jspa?rapidView=2&amp;view=planning&amp;selectedIssue=POCPOST-37&amp;versions=visibl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172.16.51.82/secure/StructureBoard.jspa?s=100" TargetMode="External"/><Relationship Id="rId5" Type="http://schemas.openxmlformats.org/officeDocument/2006/relationships/hyperlink" Target="http://172.16.51.85/poc_group/poc_post_pub/commits/master" TargetMode="External"/><Relationship Id="rId10" Type="http://schemas.openxmlformats.org/officeDocument/2006/relationships/hyperlink" Target="http://172.16.51.82/secure/StructureBoard.jspa?s=101" TargetMode="External"/><Relationship Id="rId4" Type="http://schemas.openxmlformats.org/officeDocument/2006/relationships/hyperlink" Target="http://172.16.51.85:8088/" TargetMode="External"/><Relationship Id="rId9" Type="http://schemas.openxmlformats.org/officeDocument/2006/relationships/hyperlink" Target="http://172.16.51.82/browse/POCPOST/?selectedTab=com.thed.zephyr.je:pdb_cycle_panel_section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file:///\\172.16.50.211\&#38598;&#22242;&#24320;&#21457;&#31649;&#29702;&#37096;&#20849;&#20139;2\2014&#27801;&#40857;&#20998;&#20139;\&#27801;&#40857;-2014-08-04\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notesSlide" Target="../notesSlides/notesSlide3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72.emf"/><Relationship Id="rId4" Type="http://schemas.openxmlformats.org/officeDocument/2006/relationships/image" Target="../media/image7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7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74.png"/></Relationships>
</file>

<file path=ppt/slides/_rels/slide8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notesSlide" Target="../notesSlides/notesSlide35.xml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4" Type="http://schemas.openxmlformats.org/officeDocument/2006/relationships/notesSlide" Target="../notesSlides/notesSlide3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75.png"/><Relationship Id="rId4" Type="http://schemas.openxmlformats.org/officeDocument/2006/relationships/notesSlide" Target="../notesSlides/notesSlide3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image" Target="../media/image76.png"/><Relationship Id="rId4" Type="http://schemas.openxmlformats.org/officeDocument/2006/relationships/notesSlide" Target="../notesSlides/notesSlide3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77.png"/><Relationship Id="rId4" Type="http://schemas.openxmlformats.org/officeDocument/2006/relationships/notesSlide" Target="../notesSlides/notesSlide3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notesSlide" Target="../notesSlides/notesSlide4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8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8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3.xml"/><Relationship Id="rId4" Type="http://schemas.openxmlformats.org/officeDocument/2006/relationships/image" Target="../media/image8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4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 txBox="1">
            <a:spLocks/>
          </p:cNvSpPr>
          <p:nvPr/>
        </p:nvSpPr>
        <p:spPr>
          <a:xfrm>
            <a:off x="1447800" y="4002088"/>
            <a:ext cx="9448800" cy="842962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>
              <a:defRPr/>
            </a:pPr>
            <a:r>
              <a:rPr lang="en-US" altLang="zh-CN" sz="4400" b="1" kern="0" dirty="0" smtClean="0"/>
              <a:t>YSDP-</a:t>
            </a:r>
            <a:r>
              <a:rPr lang="zh-CN" altLang="en-US" sz="4400" b="1" kern="0" dirty="0" smtClean="0"/>
              <a:t>敏捷研发管理平台整体方案</a:t>
            </a:r>
            <a:r>
              <a:rPr lang="en-US" altLang="zh-CN" sz="4400" b="1" kern="0" dirty="0" smtClean="0"/>
              <a:t>V1.0</a:t>
            </a:r>
            <a:r>
              <a:rPr lang="en-US" altLang="zh-CN" sz="3600" b="1" kern="0" dirty="0"/>
              <a:t>	</a:t>
            </a:r>
            <a:r>
              <a:rPr lang="en-US" altLang="zh-CN" kern="0" dirty="0"/>
              <a:t/>
            </a:r>
            <a:br>
              <a:rPr lang="en-US" altLang="zh-CN" kern="0" dirty="0"/>
            </a:br>
            <a:r>
              <a:rPr lang="en-US" altLang="zh-CN" kern="0" dirty="0"/>
              <a:t>					       </a:t>
            </a:r>
            <a:r>
              <a:rPr lang="zh-CN" altLang="en-US" sz="2400" kern="0" dirty="0"/>
              <a:t>   </a:t>
            </a:r>
            <a:r>
              <a:rPr lang="en-US" altLang="zh-CN" sz="2400" kern="0" dirty="0"/>
              <a:t>				                             </a:t>
            </a:r>
            <a:endParaRPr lang="zh-CN" altLang="en-US" sz="2400" kern="0" dirty="0"/>
          </a:p>
        </p:txBody>
      </p:sp>
      <p:sp>
        <p:nvSpPr>
          <p:cNvPr id="7" name="标题 3"/>
          <p:cNvSpPr txBox="1">
            <a:spLocks/>
          </p:cNvSpPr>
          <p:nvPr/>
        </p:nvSpPr>
        <p:spPr>
          <a:xfrm>
            <a:off x="2286000" y="5072062"/>
            <a:ext cx="7772400" cy="101600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>
              <a:defRPr/>
            </a:pPr>
            <a:r>
              <a:rPr lang="zh-CN" altLang="en-US" sz="2400" b="1" kern="0" dirty="0" smtClean="0"/>
              <a:t>集团开发管理部</a:t>
            </a:r>
            <a:endParaRPr lang="en-US" altLang="zh-CN" sz="2400" b="1" kern="0" dirty="0" smtClean="0"/>
          </a:p>
          <a:p>
            <a:pPr>
              <a:defRPr/>
            </a:pPr>
            <a:r>
              <a:rPr lang="en-US" altLang="zh-CN" sz="2400" kern="0" dirty="0" smtClean="0"/>
              <a:t>      </a:t>
            </a:r>
            <a:r>
              <a:rPr lang="en-US" altLang="zh-CN" sz="2000" b="1" kern="0" dirty="0" smtClean="0"/>
              <a:t>2014.12</a:t>
            </a:r>
            <a:r>
              <a:rPr lang="en-US" altLang="zh-CN" kern="0" dirty="0"/>
              <a:t>	</a:t>
            </a:r>
            <a:br>
              <a:rPr lang="en-US" altLang="zh-CN" kern="0" dirty="0"/>
            </a:br>
            <a:r>
              <a:rPr lang="en-US" altLang="zh-CN" kern="0" dirty="0"/>
              <a:t>					</a:t>
            </a:r>
            <a:r>
              <a:rPr lang="en-US" altLang="zh-CN" kern="0" dirty="0">
                <a:solidFill>
                  <a:srgbClr val="FFFFFF">
                    <a:lumMod val="65000"/>
                  </a:srgbClr>
                </a:solidFill>
              </a:rPr>
              <a:t>       </a:t>
            </a:r>
            <a:r>
              <a:rPr lang="zh-CN" altLang="en-US" sz="2400" kern="0" dirty="0">
                <a:solidFill>
                  <a:srgbClr val="FFFFFF">
                    <a:lumMod val="65000"/>
                  </a:srgbClr>
                </a:solidFill>
              </a:rPr>
              <a:t>   </a:t>
            </a:r>
            <a:r>
              <a:rPr lang="en-US" altLang="zh-CN" sz="2400" kern="0" dirty="0">
                <a:solidFill>
                  <a:srgbClr val="FFFFFF">
                    <a:lumMod val="65000"/>
                  </a:srgbClr>
                </a:solidFill>
              </a:rPr>
              <a:t>				 </a:t>
            </a:r>
            <a:r>
              <a:rPr lang="en-US" altLang="zh-CN" sz="2400" kern="0" dirty="0">
                <a:solidFill>
                  <a:srgbClr val="FFFFFF">
                    <a:lumMod val="65000"/>
                  </a:srgb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2400" kern="0" dirty="0" smtClean="0">
                <a:solidFill>
                  <a:srgbClr val="FFFFFF">
                    <a:lumMod val="65000"/>
                  </a:srgb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2400" kern="0" dirty="0" smtClean="0">
                <a:solidFill>
                  <a:srgbClr val="FFFFFF">
                    <a:lumMod val="65000"/>
                  </a:srgbClr>
                </a:solidFill>
              </a:rPr>
              <a:t>             </a:t>
            </a:r>
            <a:endParaRPr lang="zh-CN" altLang="en-US" sz="2400" kern="0" dirty="0">
              <a:solidFill>
                <a:srgbClr val="FFFFFF">
                  <a:lumMod val="65000"/>
                </a:srgbClr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162379" y="4845050"/>
            <a:ext cx="601964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3000">
                  <a:srgbClr val="C00000"/>
                </a:gs>
                <a:gs pos="74000">
                  <a:srgbClr val="C00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/>
          <p:cNvSpPr txBox="1">
            <a:spLocks/>
          </p:cNvSpPr>
          <p:nvPr/>
        </p:nvSpPr>
        <p:spPr>
          <a:xfrm>
            <a:off x="1866909" y="214313"/>
            <a:ext cx="7772400" cy="84455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>
              <a:defRPr/>
            </a:pPr>
            <a:r>
              <a:rPr lang="zh-CN" altLang="en-US" sz="3600" b="1" dirty="0"/>
              <a:t>平台监控</a:t>
            </a:r>
            <a:endParaRPr lang="en-US" altLang="zh-CN" sz="3600" b="1" dirty="0"/>
          </a:p>
          <a:p>
            <a:pPr>
              <a:defRPr/>
            </a:pPr>
            <a:r>
              <a:rPr lang="en-US" altLang="zh-CN" kern="0" dirty="0"/>
              <a:t>					       </a:t>
            </a:r>
            <a:r>
              <a:rPr lang="zh-CN" altLang="en-US" sz="2400" kern="0" dirty="0"/>
              <a:t>   </a:t>
            </a:r>
            <a:r>
              <a:rPr lang="en-US" altLang="zh-CN" sz="2400" kern="0" dirty="0"/>
              <a:t>				                             </a:t>
            </a:r>
            <a:endParaRPr lang="zh-CN" altLang="en-US" sz="2400" kern="0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2743288" y="957263"/>
            <a:ext cx="601964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3000">
                  <a:srgbClr val="C00000"/>
                </a:gs>
                <a:gs pos="74000">
                  <a:srgbClr val="C00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" y="1144207"/>
            <a:ext cx="12039600" cy="56588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椭圆 6"/>
          <p:cNvSpPr/>
          <p:nvPr/>
        </p:nvSpPr>
        <p:spPr>
          <a:xfrm>
            <a:off x="1294651" y="4779264"/>
            <a:ext cx="2545829" cy="1096842"/>
          </a:xfrm>
          <a:prstGeom prst="ellipse">
            <a:avLst/>
          </a:prstGeom>
          <a:solidFill>
            <a:srgbClr val="C00000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 dirty="0" smtClean="0">
                <a:solidFill>
                  <a:prstClr val="white"/>
                </a:solidFill>
              </a:rPr>
              <a:t>2.</a:t>
            </a:r>
            <a:r>
              <a:rPr lang="zh-CN" altLang="en-US" sz="1400" b="1" dirty="0" smtClean="0">
                <a:solidFill>
                  <a:prstClr val="white"/>
                </a:solidFill>
              </a:rPr>
              <a:t>快速直观发现问题，防患于未然！</a:t>
            </a:r>
            <a:endParaRPr lang="zh-CN" altLang="en-US" sz="1400" b="1" dirty="0">
              <a:solidFill>
                <a:prstClr val="white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5092459" y="1144207"/>
            <a:ext cx="3132578" cy="1096842"/>
          </a:xfrm>
          <a:prstGeom prst="ellipse">
            <a:avLst/>
          </a:prstGeom>
          <a:solidFill>
            <a:srgbClr val="C00000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 dirty="0" smtClean="0">
                <a:solidFill>
                  <a:prstClr val="white"/>
                </a:solidFill>
              </a:rPr>
              <a:t>1.</a:t>
            </a:r>
            <a:r>
              <a:rPr lang="zh-CN" altLang="en-US" sz="1400" b="1" dirty="0" smtClean="0">
                <a:solidFill>
                  <a:prstClr val="white"/>
                </a:solidFill>
              </a:rPr>
              <a:t>按业务和使用对资源进行分类，便于管理监控</a:t>
            </a:r>
            <a:endParaRPr lang="zh-CN" altLang="en-US" sz="1400" b="1" dirty="0">
              <a:solidFill>
                <a:prstClr val="white"/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1011936" y="5780676"/>
            <a:ext cx="882845" cy="279441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26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标题 1"/>
          <p:cNvSpPr>
            <a:spLocks noGrp="1"/>
          </p:cNvSpPr>
          <p:nvPr>
            <p:ph type="ctrTitle"/>
          </p:nvPr>
        </p:nvSpPr>
        <p:spPr>
          <a:xfrm>
            <a:off x="2208213" y="2133600"/>
            <a:ext cx="7772400" cy="1470025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做全透明的产品研发</a:t>
            </a:r>
            <a:r>
              <a:rPr lang="en-US" altLang="zh-CN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7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700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jira</a:t>
            </a:r>
            <a:r>
              <a:rPr lang="zh-CN" altLang="en-US" sz="27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en-US" altLang="zh-CN" sz="27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confluence</a:t>
            </a:r>
            <a:r>
              <a:rPr lang="zh-CN" altLang="en-US" sz="27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的项目管理方案</a:t>
            </a:r>
          </a:p>
        </p:txBody>
      </p:sp>
      <p:sp>
        <p:nvSpPr>
          <p:cNvPr id="173059" name="TextBox 1"/>
          <p:cNvSpPr txBox="1">
            <a:spLocks noChangeArrowheads="1"/>
          </p:cNvSpPr>
          <p:nvPr/>
        </p:nvSpPr>
        <p:spPr bwMode="auto">
          <a:xfrm>
            <a:off x="4150519" y="4632325"/>
            <a:ext cx="38877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畅捷通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T+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项目管理团队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82" name="Picture 2" descr="C:\Users\Administrator\AppData\Local\Microsoft\Windows\Temporary Internet Files\Content.IE5\KATBWEEW\MC900078625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013" y="4292600"/>
            <a:ext cx="649287" cy="19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083" name="Picture 3" descr="C:\Users\Administrator\AppData\Local\Microsoft\Windows\Temporary Internet Files\Content.IE5\267JAEBA\MC900078711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538" y="404813"/>
            <a:ext cx="811212" cy="196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084" name="TextBox 1"/>
          <p:cNvSpPr txBox="1">
            <a:spLocks noChangeArrowheads="1"/>
          </p:cNvSpPr>
          <p:nvPr/>
        </p:nvSpPr>
        <p:spPr bwMode="auto">
          <a:xfrm>
            <a:off x="2698750" y="446088"/>
            <a:ext cx="6526213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</a:t>
            </a:r>
            <a:endParaRPr lang="en-US" altLang="zh-CN" sz="2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软件包产品的发布节奏如何更快？</a:t>
            </a:r>
            <a:endParaRPr lang="en-US" altLang="zh-CN" sz="2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软件包的研发管理需要那么多繁琐的过程吗？</a:t>
            </a:r>
            <a:endParaRPr lang="en-US" altLang="zh-CN" sz="2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如何让大象真的跳起舞来？</a:t>
            </a:r>
            <a:endParaRPr lang="en-US" altLang="zh-CN" sz="2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喊口号吗？</a:t>
            </a:r>
            <a:endParaRPr lang="en-US" altLang="zh-CN" sz="2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NO~~~~~~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从细节入手</a:t>
            </a:r>
            <a:endParaRPr lang="en-US" altLang="zh-CN" sz="2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最需要改的点是哪点？</a:t>
            </a:r>
            <a:endParaRPr lang="en-US" altLang="zh-CN" sz="2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你肯定知道</a:t>
            </a:r>
            <a:endParaRPr lang="en-US" altLang="zh-CN" sz="2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朝着困难前进吧</a:t>
            </a:r>
            <a:endParaRPr lang="en-US" altLang="zh-CN" sz="2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TextBox 1"/>
          <p:cNvSpPr txBox="1">
            <a:spLocks noChangeArrowheads="1"/>
          </p:cNvSpPr>
          <p:nvPr/>
        </p:nvSpPr>
        <p:spPr bwMode="auto">
          <a:xfrm>
            <a:off x="2135188" y="2787650"/>
            <a:ext cx="81867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让项目中的“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每个个体、时刻联网、各取所需、实时互动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30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3" y="1412875"/>
            <a:ext cx="2376487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31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825" y="1460500"/>
            <a:ext cx="2816225" cy="9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圆角矩形标注 3"/>
          <p:cNvSpPr/>
          <p:nvPr/>
        </p:nvSpPr>
        <p:spPr>
          <a:xfrm>
            <a:off x="6934200" y="2997200"/>
            <a:ext cx="2019300" cy="1488361"/>
          </a:xfrm>
          <a:prstGeom prst="wedgeRoundRectCallout">
            <a:avLst>
              <a:gd name="adj1" fmla="val -26807"/>
              <a:gd name="adj2" fmla="val -89450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6133" name="TextBox 4"/>
          <p:cNvSpPr txBox="1">
            <a:spLocks noChangeArrowheads="1"/>
          </p:cNvSpPr>
          <p:nvPr/>
        </p:nvSpPr>
        <p:spPr bwMode="auto">
          <a:xfrm>
            <a:off x="7065566" y="3387437"/>
            <a:ext cx="175656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spcBef>
                <a:spcPct val="0"/>
              </a:spcBef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spcBef>
                <a:spcPct val="0"/>
              </a:spcBef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进度查看</a:t>
            </a:r>
          </a:p>
        </p:txBody>
      </p:sp>
      <p:sp>
        <p:nvSpPr>
          <p:cNvPr id="6" name="圆角矩形标注 5"/>
          <p:cNvSpPr/>
          <p:nvPr/>
        </p:nvSpPr>
        <p:spPr>
          <a:xfrm>
            <a:off x="2855913" y="3059114"/>
            <a:ext cx="2287587" cy="2684462"/>
          </a:xfrm>
          <a:prstGeom prst="wedgeRoundRectCallout">
            <a:avLst>
              <a:gd name="adj1" fmla="val -31048"/>
              <a:gd name="adj2" fmla="val -69246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6135" name="TextBox 6"/>
          <p:cNvSpPr txBox="1">
            <a:spLocks noChangeArrowheads="1"/>
          </p:cNvSpPr>
          <p:nvPr/>
        </p:nvSpPr>
        <p:spPr bwMode="auto">
          <a:xfrm>
            <a:off x="3009257" y="3277960"/>
            <a:ext cx="2069797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spcBef>
                <a:spcPct val="0"/>
              </a:spcBef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任务管理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spcBef>
                <a:spcPct val="0"/>
              </a:spcBef>
            </a:pP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spcBef>
                <a:spcPct val="0"/>
              </a:spcBef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用例管理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spcBef>
                <a:spcPct val="0"/>
              </a:spcBef>
            </a:pP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spcBef>
                <a:spcPct val="0"/>
              </a:spcBef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缺陷管理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spcBef>
                <a:spcPct val="0"/>
              </a:spcBef>
            </a:pP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spcBef>
                <a:spcPct val="0"/>
              </a:spcBef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项目进度总况</a:t>
            </a:r>
          </a:p>
        </p:txBody>
      </p:sp>
      <p:sp>
        <p:nvSpPr>
          <p:cNvPr id="8" name="左右箭头 7"/>
          <p:cNvSpPr/>
          <p:nvPr/>
        </p:nvSpPr>
        <p:spPr>
          <a:xfrm>
            <a:off x="5232400" y="1773238"/>
            <a:ext cx="1368425" cy="431800"/>
          </a:xfrm>
          <a:prstGeom prst="left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176137" name="Picture 2" descr="C:\Program Files\Microsoft Office\MEDIA\CAGCAT10\j0291984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5" y="4786313"/>
            <a:ext cx="903288" cy="95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138" name="TextBox 8"/>
          <p:cNvSpPr txBox="1">
            <a:spLocks noChangeArrowheads="1"/>
          </p:cNvSpPr>
          <p:nvPr/>
        </p:nvSpPr>
        <p:spPr bwMode="auto">
          <a:xfrm>
            <a:off x="6396038" y="5786438"/>
            <a:ext cx="37619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产品经理主要使用</a:t>
            </a:r>
            <a:r>
              <a:rPr lang="en-US" altLang="zh-CN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confluence</a:t>
            </a: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即可</a:t>
            </a:r>
          </a:p>
        </p:txBody>
      </p:sp>
      <p:sp>
        <p:nvSpPr>
          <p:cNvPr id="12" name="Title 1"/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4922043" y="158036"/>
            <a:ext cx="516096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我们的改进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3163832" y="997108"/>
            <a:ext cx="601964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3000">
                  <a:srgbClr val="C00000"/>
                </a:gs>
                <a:gs pos="74000">
                  <a:srgbClr val="C00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extBox 2"/>
          <p:cNvSpPr txBox="1">
            <a:spLocks noChangeArrowheads="1"/>
          </p:cNvSpPr>
          <p:nvPr/>
        </p:nvSpPr>
        <p:spPr bwMode="auto">
          <a:xfrm>
            <a:off x="154620" y="103485"/>
            <a:ext cx="29546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需求跟踪整体框架：</a:t>
            </a:r>
          </a:p>
        </p:txBody>
      </p:sp>
      <p:pic>
        <p:nvPicPr>
          <p:cNvPr id="17715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0" y="565150"/>
            <a:ext cx="8888413" cy="6284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7156" name="TextBox 1"/>
          <p:cNvSpPr txBox="1">
            <a:spLocks noChangeArrowheads="1"/>
          </p:cNvSpPr>
          <p:nvPr/>
        </p:nvSpPr>
        <p:spPr bwMode="auto">
          <a:xfrm>
            <a:off x="2982912" y="195262"/>
            <a:ext cx="61864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框架设计比较复杂，但实际应用展现在大家眼前的比较简单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2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775" y="0"/>
            <a:ext cx="2816225" cy="90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920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168" y="2530475"/>
            <a:ext cx="8991600" cy="3965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79205" name="TextBox 2"/>
          <p:cNvSpPr txBox="1">
            <a:spLocks noChangeArrowheads="1"/>
          </p:cNvSpPr>
          <p:nvPr/>
        </p:nvSpPr>
        <p:spPr bwMode="auto">
          <a:xfrm>
            <a:off x="1604168" y="1442006"/>
            <a:ext cx="818673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T+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项目空间群包括：产品定义空间一个、功能清单空间（分领域）、开发空间（分领域）</a:t>
            </a:r>
            <a:endParaRPr lang="en-US" altLang="zh-CN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其中：产品定义空间及功能清单空间内容、格式统一模板，开发空间内容及格式各领域自</a:t>
            </a:r>
            <a:endParaRPr lang="en-US" altLang="zh-CN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由发挥。测试空间：在线展现测试用例</a:t>
            </a:r>
          </a:p>
        </p:txBody>
      </p:sp>
      <p:sp>
        <p:nvSpPr>
          <p:cNvPr id="6" name="Title 1"/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4629943" y="166291"/>
            <a:ext cx="516096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内容管理：总架构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3163832" y="997108"/>
            <a:ext cx="601964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3000">
                  <a:srgbClr val="C00000"/>
                </a:gs>
                <a:gs pos="74000">
                  <a:srgbClr val="C00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2492375"/>
            <a:ext cx="8810625" cy="3932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80229" name="TextBox 4"/>
          <p:cNvSpPr txBox="1">
            <a:spLocks noChangeArrowheads="1"/>
          </p:cNvSpPr>
          <p:nvPr/>
        </p:nvSpPr>
        <p:spPr bwMode="auto">
          <a:xfrm>
            <a:off x="841613" y="1932752"/>
            <a:ext cx="17235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产品定义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</a:t>
            </a:r>
            <a:endParaRPr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2927350" y="1773238"/>
            <a:ext cx="2024063" cy="719137"/>
          </a:xfrm>
          <a:prstGeom prst="wedgeRoundRectCallout">
            <a:avLst>
              <a:gd name="adj1" fmla="val -7707"/>
              <a:gd name="adj2" fmla="val 266081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0231" name="TextBox 7"/>
          <p:cNvSpPr txBox="1">
            <a:spLocks noChangeArrowheads="1"/>
          </p:cNvSpPr>
          <p:nvPr/>
        </p:nvSpPr>
        <p:spPr bwMode="auto">
          <a:xfrm>
            <a:off x="2927350" y="1947863"/>
            <a:ext cx="20542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业务清单内容描述</a:t>
            </a:r>
          </a:p>
        </p:txBody>
      </p:sp>
      <p:sp>
        <p:nvSpPr>
          <p:cNvPr id="10" name="圆角矩形标注 9"/>
          <p:cNvSpPr/>
          <p:nvPr/>
        </p:nvSpPr>
        <p:spPr>
          <a:xfrm>
            <a:off x="7151688" y="1438275"/>
            <a:ext cx="2024062" cy="1054100"/>
          </a:xfrm>
          <a:prstGeom prst="wedgeRoundRectCallout">
            <a:avLst>
              <a:gd name="adj1" fmla="val 7351"/>
              <a:gd name="adj2" fmla="val 172413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0233" name="TextBox 8"/>
          <p:cNvSpPr txBox="1">
            <a:spLocks noChangeArrowheads="1"/>
          </p:cNvSpPr>
          <p:nvPr/>
        </p:nvSpPr>
        <p:spPr bwMode="auto">
          <a:xfrm>
            <a:off x="7250113" y="1438275"/>
            <a:ext cx="18256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与业务清单相关联的功能清单数目及状态</a:t>
            </a:r>
          </a:p>
        </p:txBody>
      </p:sp>
      <p:sp>
        <p:nvSpPr>
          <p:cNvPr id="12" name="Title 1"/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4629943" y="166291"/>
            <a:ext cx="516096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内容管理：总架构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3163832" y="997108"/>
            <a:ext cx="601964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3000">
                  <a:srgbClr val="C00000"/>
                </a:gs>
                <a:gs pos="74000">
                  <a:srgbClr val="C00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5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969" y="3321050"/>
            <a:ext cx="8964612" cy="33416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圆角矩形标注 9"/>
          <p:cNvSpPr/>
          <p:nvPr/>
        </p:nvSpPr>
        <p:spPr>
          <a:xfrm>
            <a:off x="8401050" y="1268413"/>
            <a:ext cx="2024063" cy="1223962"/>
          </a:xfrm>
          <a:prstGeom prst="wedgeRoundRectCallout">
            <a:avLst>
              <a:gd name="adj1" fmla="val 1427"/>
              <a:gd name="adj2" fmla="val 147922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2927350" y="1773238"/>
            <a:ext cx="2024063" cy="719137"/>
          </a:xfrm>
          <a:prstGeom prst="wedgeRoundRectCallout">
            <a:avLst>
              <a:gd name="adj1" fmla="val -7707"/>
              <a:gd name="adj2" fmla="val 266081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1252" name="TextBox 4"/>
          <p:cNvSpPr txBox="1">
            <a:spLocks noChangeArrowheads="1"/>
          </p:cNvSpPr>
          <p:nvPr/>
        </p:nvSpPr>
        <p:spPr bwMode="auto">
          <a:xfrm>
            <a:off x="490538" y="2793970"/>
            <a:ext cx="274947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分领域的功能清单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1253" name="TextBox 7"/>
          <p:cNvSpPr txBox="1">
            <a:spLocks noChangeArrowheads="1"/>
          </p:cNvSpPr>
          <p:nvPr/>
        </p:nvSpPr>
        <p:spPr bwMode="auto">
          <a:xfrm>
            <a:off x="2927350" y="1947863"/>
            <a:ext cx="20542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业务清单内容描述</a:t>
            </a:r>
          </a:p>
        </p:txBody>
      </p:sp>
      <p:sp>
        <p:nvSpPr>
          <p:cNvPr id="181254" name="TextBox 8"/>
          <p:cNvSpPr txBox="1">
            <a:spLocks noChangeArrowheads="1"/>
          </p:cNvSpPr>
          <p:nvPr/>
        </p:nvSpPr>
        <p:spPr bwMode="auto">
          <a:xfrm>
            <a:off x="8499475" y="1419225"/>
            <a:ext cx="18256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eaLnBrk="1" hangingPunct="1">
              <a:buFont typeface="Arial" panose="020B0604020202020204" pitchFamily="34" charset="0"/>
              <a:buNone/>
              <a:defRPr sz="1800">
                <a:solidFill>
                  <a:srgbClr val="C00000"/>
                </a:solidFill>
                <a:latin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ea typeface="宋体" panose="02010600030101010101" pitchFamily="2" charset="-122"/>
              </a:defRPr>
            </a:lvl9pPr>
          </a:lstStyle>
          <a:p>
            <a:r>
              <a:rPr lang="zh-CN" altLang="en-US" sz="1600" dirty="0"/>
              <a:t>与该条功能点相关联的用户故事下子任务状态</a:t>
            </a:r>
          </a:p>
        </p:txBody>
      </p:sp>
      <p:sp>
        <p:nvSpPr>
          <p:cNvPr id="11" name="圆角矩形标注 10"/>
          <p:cNvSpPr/>
          <p:nvPr/>
        </p:nvSpPr>
        <p:spPr>
          <a:xfrm>
            <a:off x="6264275" y="1412875"/>
            <a:ext cx="2024063" cy="720725"/>
          </a:xfrm>
          <a:prstGeom prst="wedgeRoundRectCallout">
            <a:avLst>
              <a:gd name="adj1" fmla="val 20435"/>
              <a:gd name="adj2" fmla="val 247345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1259" name="TextBox 11"/>
          <p:cNvSpPr txBox="1">
            <a:spLocks noChangeArrowheads="1"/>
          </p:cNvSpPr>
          <p:nvPr/>
        </p:nvSpPr>
        <p:spPr bwMode="auto">
          <a:xfrm>
            <a:off x="6456363" y="1563688"/>
            <a:ext cx="1584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1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需求文档状态</a:t>
            </a:r>
          </a:p>
        </p:txBody>
      </p:sp>
      <p:sp>
        <p:nvSpPr>
          <p:cNvPr id="12" name="Title 1"/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4356100" y="204788"/>
            <a:ext cx="516096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内容管理</a:t>
            </a:r>
            <a:r>
              <a:rPr lang="zh-CN" altLang="en-US" sz="32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：功能清单</a:t>
            </a:r>
            <a:endParaRPr lang="zh-CN" altLang="en-US" sz="3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3175873" y="1016794"/>
            <a:ext cx="601964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3000">
                  <a:srgbClr val="C00000"/>
                </a:gs>
                <a:gs pos="74000">
                  <a:srgbClr val="C00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TextBox 1"/>
          <p:cNvSpPr txBox="1">
            <a:spLocks noChangeArrowheads="1"/>
          </p:cNvSpPr>
          <p:nvPr/>
        </p:nvSpPr>
        <p:spPr bwMode="auto">
          <a:xfrm>
            <a:off x="5735638" y="2852738"/>
            <a:ext cx="36734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3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省略掉的环节</a:t>
            </a:r>
          </a:p>
        </p:txBody>
      </p:sp>
      <p:pic>
        <p:nvPicPr>
          <p:cNvPr id="1822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2203450"/>
            <a:ext cx="1914525" cy="194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标注 10"/>
          <p:cNvSpPr/>
          <p:nvPr/>
        </p:nvSpPr>
        <p:spPr>
          <a:xfrm>
            <a:off x="3267075" y="2979738"/>
            <a:ext cx="2598737" cy="720725"/>
          </a:xfrm>
          <a:prstGeom prst="wedgeRoundRectCallout">
            <a:avLst>
              <a:gd name="adj1" fmla="val -48303"/>
              <a:gd name="adj2" fmla="val 128421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3300" name="TextBox 11"/>
          <p:cNvSpPr txBox="1">
            <a:spLocks noChangeArrowheads="1"/>
          </p:cNvSpPr>
          <p:nvPr/>
        </p:nvSpPr>
        <p:spPr bwMode="auto">
          <a:xfrm>
            <a:off x="3529806" y="3173413"/>
            <a:ext cx="2165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原复杂的变更流程</a:t>
            </a:r>
          </a:p>
        </p:txBody>
      </p:sp>
      <p:pic>
        <p:nvPicPr>
          <p:cNvPr id="18330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" y="407988"/>
            <a:ext cx="2819400" cy="626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3302" name="TextBox 12"/>
          <p:cNvSpPr txBox="1">
            <a:spLocks noChangeArrowheads="1"/>
          </p:cNvSpPr>
          <p:nvPr/>
        </p:nvSpPr>
        <p:spPr bwMode="auto">
          <a:xfrm>
            <a:off x="6983413" y="4425950"/>
            <a:ext cx="35687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到目前为止未发生一例</a:t>
            </a:r>
            <a:endParaRPr lang="en-US" altLang="zh-CN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因变更而引起的争执现象</a:t>
            </a:r>
          </a:p>
        </p:txBody>
      </p:sp>
      <p:sp>
        <p:nvSpPr>
          <p:cNvPr id="7" name="Title 1"/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3529806" y="204788"/>
            <a:ext cx="568166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需求文档变更控制、基线控制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3175873" y="1016794"/>
            <a:ext cx="601964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3000">
                  <a:srgbClr val="C00000"/>
                </a:gs>
                <a:gs pos="74000">
                  <a:srgbClr val="C00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/>
          <p:cNvSpPr txBox="1">
            <a:spLocks/>
          </p:cNvSpPr>
          <p:nvPr/>
        </p:nvSpPr>
        <p:spPr>
          <a:xfrm>
            <a:off x="1866909" y="214313"/>
            <a:ext cx="7772400" cy="84455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>
              <a:defRPr/>
            </a:pPr>
            <a:r>
              <a:rPr lang="zh-CN" altLang="en-US" sz="3600" b="1" dirty="0"/>
              <a:t>平台监控</a:t>
            </a:r>
            <a:endParaRPr lang="en-US" altLang="zh-CN" sz="3600" b="1" dirty="0"/>
          </a:p>
          <a:p>
            <a:pPr>
              <a:defRPr/>
            </a:pPr>
            <a:r>
              <a:rPr lang="en-US" altLang="zh-CN" kern="0" dirty="0"/>
              <a:t>					       </a:t>
            </a:r>
            <a:r>
              <a:rPr lang="zh-CN" altLang="en-US" sz="2400" kern="0" dirty="0"/>
              <a:t>   </a:t>
            </a:r>
            <a:r>
              <a:rPr lang="en-US" altLang="zh-CN" sz="2400" kern="0" dirty="0"/>
              <a:t>				                             </a:t>
            </a:r>
            <a:endParaRPr lang="zh-CN" altLang="en-US" sz="2400" kern="0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2743288" y="957263"/>
            <a:ext cx="601964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3000">
                  <a:srgbClr val="C00000"/>
                </a:gs>
                <a:gs pos="74000">
                  <a:srgbClr val="C00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" y="1180783"/>
            <a:ext cx="12058650" cy="563270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椭圆 6"/>
          <p:cNvSpPr/>
          <p:nvPr/>
        </p:nvSpPr>
        <p:spPr>
          <a:xfrm>
            <a:off x="467877" y="2938272"/>
            <a:ext cx="3547872" cy="865632"/>
          </a:xfrm>
          <a:prstGeom prst="ellipse">
            <a:avLst/>
          </a:prstGeom>
          <a:solidFill>
            <a:srgbClr val="C00000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 dirty="0" smtClean="0">
                <a:solidFill>
                  <a:prstClr val="white"/>
                </a:solidFill>
              </a:rPr>
              <a:t>3.</a:t>
            </a:r>
            <a:r>
              <a:rPr lang="zh-CN" altLang="en-US" sz="1400" b="1" dirty="0" smtClean="0">
                <a:solidFill>
                  <a:prstClr val="white"/>
                </a:solidFill>
              </a:rPr>
              <a:t>服务器出现任何问题，自动邮件通知管理员，快速处理！</a:t>
            </a:r>
            <a:endParaRPr lang="zh-CN" altLang="en-US" sz="1400" b="1" dirty="0">
              <a:solidFill>
                <a:prstClr val="white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5753109" y="4858512"/>
            <a:ext cx="2354571" cy="865632"/>
          </a:xfrm>
          <a:prstGeom prst="ellipse">
            <a:avLst/>
          </a:prstGeom>
          <a:solidFill>
            <a:srgbClr val="C00000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 dirty="0" smtClean="0">
                <a:solidFill>
                  <a:prstClr val="white"/>
                </a:solidFill>
              </a:rPr>
              <a:t>4.</a:t>
            </a:r>
            <a:r>
              <a:rPr lang="zh-CN" altLang="en-US" sz="1400" b="1" dirty="0" smtClean="0">
                <a:solidFill>
                  <a:prstClr val="white"/>
                </a:solidFill>
              </a:rPr>
              <a:t>事后可通过系统的日志进行追溯</a:t>
            </a:r>
            <a:endParaRPr lang="zh-CN" altLang="en-US" sz="1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95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2044700"/>
            <a:ext cx="7558087" cy="428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23" name="TextBox 3"/>
          <p:cNvSpPr txBox="1">
            <a:spLocks noChangeArrowheads="1"/>
          </p:cNvSpPr>
          <p:nvPr/>
        </p:nvSpPr>
        <p:spPr bwMode="auto">
          <a:xfrm>
            <a:off x="2063750" y="334963"/>
            <a:ext cx="61864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不再需要定期出配置状态报告</a:t>
            </a:r>
          </a:p>
        </p:txBody>
      </p:sp>
      <p:sp>
        <p:nvSpPr>
          <p:cNvPr id="11" name="圆角矩形标注 10"/>
          <p:cNvSpPr/>
          <p:nvPr/>
        </p:nvSpPr>
        <p:spPr>
          <a:xfrm>
            <a:off x="5253038" y="1847850"/>
            <a:ext cx="2600325" cy="720725"/>
          </a:xfrm>
          <a:prstGeom prst="wedgeRoundRectCallout">
            <a:avLst>
              <a:gd name="adj1" fmla="val -48303"/>
              <a:gd name="adj2" fmla="val 128421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84325" name="TextBox 11"/>
          <p:cNvSpPr txBox="1">
            <a:spLocks noChangeArrowheads="1"/>
          </p:cNvSpPr>
          <p:nvPr/>
        </p:nvSpPr>
        <p:spPr bwMode="auto">
          <a:xfrm>
            <a:off x="5689600" y="2024062"/>
            <a:ext cx="21637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原配置状态报告</a:t>
            </a:r>
          </a:p>
        </p:txBody>
      </p:sp>
      <p:sp>
        <p:nvSpPr>
          <p:cNvPr id="184326" name="TextBox 12"/>
          <p:cNvSpPr txBox="1">
            <a:spLocks noChangeArrowheads="1"/>
          </p:cNvSpPr>
          <p:nvPr/>
        </p:nvSpPr>
        <p:spPr bwMode="auto">
          <a:xfrm>
            <a:off x="2089150" y="1231900"/>
            <a:ext cx="68373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省略掉催促文档提交，检查评审状态的事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46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5591175"/>
            <a:ext cx="2376487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5348" name="TextBox 4"/>
          <p:cNvSpPr txBox="1">
            <a:spLocks noChangeArrowheads="1"/>
          </p:cNvSpPr>
          <p:nvPr/>
        </p:nvSpPr>
        <p:spPr bwMode="auto">
          <a:xfrm>
            <a:off x="5054600" y="3500438"/>
            <a:ext cx="18256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用户故事</a:t>
            </a:r>
          </a:p>
        </p:txBody>
      </p:sp>
      <p:sp>
        <p:nvSpPr>
          <p:cNvPr id="8" name="虚尾箭头 7"/>
          <p:cNvSpPr/>
          <p:nvPr/>
        </p:nvSpPr>
        <p:spPr>
          <a:xfrm>
            <a:off x="1806575" y="2708275"/>
            <a:ext cx="3065463" cy="2160588"/>
          </a:xfrm>
          <a:prstGeom prst="striped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5350" name="TextBox 8"/>
          <p:cNvSpPr txBox="1">
            <a:spLocks noChangeArrowheads="1"/>
          </p:cNvSpPr>
          <p:nvPr/>
        </p:nvSpPr>
        <p:spPr bwMode="auto">
          <a:xfrm>
            <a:off x="2205038" y="3332163"/>
            <a:ext cx="22365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confluence</a:t>
            </a:r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中推送</a:t>
            </a:r>
            <a:endParaRPr lang="en-US" altLang="zh-CN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过来并与功能点一对一</a:t>
            </a:r>
            <a:endParaRPr lang="en-US" altLang="zh-CN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并关联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7032625" y="1844675"/>
            <a:ext cx="719138" cy="4032250"/>
          </a:xfrm>
          <a:prstGeom prst="lef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5352" name="TextBox 10"/>
          <p:cNvSpPr txBox="1">
            <a:spLocks noChangeArrowheads="1"/>
          </p:cNvSpPr>
          <p:nvPr/>
        </p:nvSpPr>
        <p:spPr bwMode="auto">
          <a:xfrm>
            <a:off x="7967663" y="2014538"/>
            <a:ext cx="2337563" cy="369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代码开发任务</a:t>
            </a:r>
            <a:endParaRPr lang="en-US" altLang="zh-CN" sz="1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单元自测任务</a:t>
            </a:r>
            <a:endParaRPr lang="en-US" altLang="zh-CN" sz="1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</a:t>
            </a: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流测试验证任务</a:t>
            </a:r>
            <a:endParaRPr lang="en-US" altLang="zh-CN" sz="1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需求验证任务</a:t>
            </a:r>
            <a:endParaRPr lang="en-US" altLang="zh-CN" sz="1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流同步任务</a:t>
            </a:r>
            <a:endParaRPr lang="en-US" altLang="zh-CN" sz="1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流测试验证</a:t>
            </a:r>
            <a:endParaRPr lang="en-US" altLang="zh-CN" sz="1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测试用例编写任务</a:t>
            </a:r>
          </a:p>
        </p:txBody>
      </p:sp>
      <p:sp>
        <p:nvSpPr>
          <p:cNvPr id="185353" name="TextBox 11"/>
          <p:cNvSpPr txBox="1">
            <a:spLocks noChangeArrowheads="1"/>
          </p:cNvSpPr>
          <p:nvPr/>
        </p:nvSpPr>
        <p:spPr bwMode="auto">
          <a:xfrm>
            <a:off x="4872038" y="4163160"/>
            <a:ext cx="2234907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xtLst/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spcBef>
                <a:spcPct val="0"/>
              </a:spcBef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下面包含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类子任务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spcBef>
                <a:spcPct val="0"/>
              </a:spcBef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任务未关闭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故事无法关闭</a:t>
            </a:r>
          </a:p>
        </p:txBody>
      </p:sp>
      <p:sp>
        <p:nvSpPr>
          <p:cNvPr id="11" name="Title 1"/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4356100" y="204788"/>
            <a:ext cx="516096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任务管理：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总架构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3175873" y="1016794"/>
            <a:ext cx="601964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3000">
                  <a:srgbClr val="C00000"/>
                </a:gs>
                <a:gs pos="74000">
                  <a:srgbClr val="C00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7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307" y="2578100"/>
            <a:ext cx="8532812" cy="34607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86373" name="TextBox 3"/>
          <p:cNvSpPr txBox="1">
            <a:spLocks noChangeArrowheads="1"/>
          </p:cNvSpPr>
          <p:nvPr/>
        </p:nvSpPr>
        <p:spPr bwMode="auto">
          <a:xfrm>
            <a:off x="1690713" y="1704251"/>
            <a:ext cx="898996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eaLnBrk="1" hangingPunct="1">
              <a:buFontTx/>
              <a:buNone/>
              <a:defRPr sz="2400">
                <a:solidFill>
                  <a:srgbClr val="C00000"/>
                </a:solidFill>
                <a:latin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/>
              <a:t>一个领域一般</a:t>
            </a:r>
            <a:r>
              <a:rPr lang="en-US" altLang="zh-CN" sz="2000" dirty="0"/>
              <a:t>2-3</a:t>
            </a:r>
            <a:r>
              <a:rPr lang="zh-CN" altLang="en-US" sz="2000" dirty="0"/>
              <a:t>个进行中迭代，一个迭代包含若干个用户故事，</a:t>
            </a:r>
            <a:endParaRPr lang="en-US" altLang="zh-CN" sz="2000" dirty="0"/>
          </a:p>
          <a:p>
            <a:r>
              <a:rPr lang="zh-CN" altLang="en-US" sz="2000" dirty="0"/>
              <a:t>功能点优先级高的放入前面的迭代中</a:t>
            </a:r>
            <a:r>
              <a:rPr lang="en-US" altLang="zh-CN" sz="2000" dirty="0"/>
              <a:t>……</a:t>
            </a:r>
            <a:endParaRPr lang="zh-CN" altLang="en-US" sz="2000" dirty="0"/>
          </a:p>
        </p:txBody>
      </p:sp>
      <p:sp>
        <p:nvSpPr>
          <p:cNvPr id="6" name="Title 1"/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4356100" y="204788"/>
            <a:ext cx="516096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任务管理</a:t>
            </a:r>
            <a:r>
              <a:rPr lang="zh-CN" altLang="en-US" sz="32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：迭代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175873" y="1016794"/>
            <a:ext cx="601964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3000">
                  <a:srgbClr val="C00000"/>
                </a:gs>
                <a:gs pos="74000">
                  <a:srgbClr val="C00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39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1417638"/>
            <a:ext cx="8675688" cy="479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4356100" y="204788"/>
            <a:ext cx="516096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任务管理</a:t>
            </a:r>
            <a:r>
              <a:rPr lang="zh-CN" altLang="en-US" sz="32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总面板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175873" y="1016794"/>
            <a:ext cx="601964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3000">
                  <a:srgbClr val="C00000"/>
                </a:gs>
                <a:gs pos="74000">
                  <a:srgbClr val="C00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18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5" y="1689100"/>
            <a:ext cx="237490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8419" name="TextBox 2"/>
          <p:cNvSpPr txBox="1">
            <a:spLocks noChangeArrowheads="1"/>
          </p:cNvSpPr>
          <p:nvPr/>
        </p:nvSpPr>
        <p:spPr bwMode="auto">
          <a:xfrm>
            <a:off x="5591175" y="1900743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endParaRPr lang="zh-CN" altLang="en-US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8420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163" y="3213100"/>
            <a:ext cx="2376487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8421" name="TextBox 5"/>
          <p:cNvSpPr txBox="1">
            <a:spLocks noChangeArrowheads="1"/>
          </p:cNvSpPr>
          <p:nvPr/>
        </p:nvSpPr>
        <p:spPr bwMode="auto">
          <a:xfrm>
            <a:off x="5695950" y="3424743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缺陷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endParaRPr lang="zh-CN" altLang="en-US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TextBox 1"/>
          <p:cNvSpPr txBox="1">
            <a:spLocks noChangeArrowheads="1"/>
          </p:cNvSpPr>
          <p:nvPr/>
        </p:nvSpPr>
        <p:spPr bwMode="auto">
          <a:xfrm>
            <a:off x="3996611" y="182314"/>
            <a:ext cx="35702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项目团队各角色总结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06550" y="1096714"/>
            <a:ext cx="909955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1:  </a:t>
            </a:r>
            <a:r>
              <a:rPr lang="zh-CN" altLang="zh-CN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终于实现了需求在线编写：</a:t>
            </a:r>
          </a:p>
          <a:p>
            <a:pPr marL="800100" lvl="1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可以通过关键字搜索到任意版本的相关需求描述；</a:t>
            </a:r>
          </a:p>
          <a:p>
            <a:pPr marL="800100" lvl="1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评审时大家在线展现，减少因为变更的扯皮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；</a:t>
            </a:r>
            <a:endParaRPr lang="zh-CN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</a:endParaRPr>
          </a:p>
          <a:p>
            <a:pPr marL="800100" lvl="1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可以在线针对某一细节展开讨论，讨论痕迹保留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2</a:t>
            </a:r>
            <a:r>
              <a:rPr lang="zh-CN" altLang="zh-CN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：终于实现了需求条目化跟踪</a:t>
            </a:r>
            <a:r>
              <a:rPr lang="zh-CN" altLang="zh-CN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：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	</a:t>
            </a:r>
            <a:r>
              <a:rPr lang="zh-CN" altLang="zh-CN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从</a:t>
            </a:r>
            <a:r>
              <a:rPr lang="zh-CN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功能</a:t>
            </a:r>
            <a:r>
              <a:rPr lang="zh-CN" altLang="zh-CN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清单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-&gt;</a:t>
            </a:r>
            <a:r>
              <a:rPr lang="zh-CN" altLang="zh-CN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开发任务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-&gt;</a:t>
            </a:r>
            <a:r>
              <a:rPr lang="zh-CN" altLang="zh-CN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测试任务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-&gt;</a:t>
            </a:r>
            <a:r>
              <a:rPr lang="zh-CN" altLang="zh-CN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缺陷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-&gt;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需求验证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的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跟踪</a:t>
            </a:r>
            <a:endParaRPr lang="zh-CN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</a:rPr>
              <a:t>3</a:t>
            </a:r>
            <a:r>
              <a:rPr lang="zh-CN" altLang="zh-CN" b="1" dirty="0">
                <a:solidFill>
                  <a:srgbClr val="C00000"/>
                </a:solidFill>
                <a:latin typeface="微软雅黑" panose="020B0503020204020204" pitchFamily="34" charset="-122"/>
              </a:rPr>
              <a:t>：把需求验证提早介入这句话终于落到了实处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</a:rPr>
              <a:t>；</a:t>
            </a:r>
            <a:endParaRPr lang="zh-CN" altLang="zh-CN" b="1" dirty="0">
              <a:solidFill>
                <a:srgbClr val="C00000"/>
              </a:solidFill>
              <a:latin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</a:rPr>
              <a:t>4</a:t>
            </a:r>
            <a:r>
              <a:rPr lang="zh-CN" altLang="zh-CN" b="1" dirty="0">
                <a:solidFill>
                  <a:srgbClr val="C00000"/>
                </a:solidFill>
                <a:latin typeface="微软雅黑" panose="020B0503020204020204" pitchFamily="34" charset="-122"/>
              </a:rPr>
              <a:t>：由于任务拆分清晰明确，需求验证切实有效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</a:rPr>
              <a:t>；（原先验证较粗）</a:t>
            </a:r>
            <a:endParaRPr lang="zh-CN" altLang="zh-CN" b="1" dirty="0">
              <a:solidFill>
                <a:srgbClr val="C00000"/>
              </a:solidFill>
              <a:latin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5</a:t>
            </a:r>
            <a:r>
              <a:rPr lang="zh-CN" altLang="zh-CN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：由于任务拆分清晰明确，一些原先会错后执行的任务被按部就班的执行，比如升级等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6</a:t>
            </a:r>
            <a:r>
              <a:rPr lang="zh-CN" altLang="zh-CN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：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测试总监：</a:t>
            </a:r>
            <a:r>
              <a:rPr lang="zh-CN" altLang="zh-CN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由于前期任务执行细致到位，产品进入下一阶段里程碑质量明显提高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。</a:t>
            </a:r>
            <a:r>
              <a:rPr lang="zh-CN" altLang="zh-CN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是否缩减后面集成测试时间，我们还正在监测中</a:t>
            </a:r>
          </a:p>
        </p:txBody>
      </p:sp>
      <p:sp>
        <p:nvSpPr>
          <p:cNvPr id="4" name="Title 1"/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1936750" y="-42564"/>
            <a:ext cx="516096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带来的好处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756523" y="769442"/>
            <a:ext cx="601964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3000">
                  <a:srgbClr val="C00000"/>
                </a:gs>
                <a:gs pos="74000">
                  <a:srgbClr val="C00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4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013" y="2173288"/>
            <a:ext cx="7786687" cy="3119437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90467" name="TextBox 1"/>
          <p:cNvSpPr txBox="1">
            <a:spLocks noChangeArrowheads="1"/>
          </p:cNvSpPr>
          <p:nvPr/>
        </p:nvSpPr>
        <p:spPr bwMode="auto">
          <a:xfrm>
            <a:off x="5273675" y="1332289"/>
            <a:ext cx="15113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邮件</a:t>
            </a:r>
            <a:r>
              <a:rPr lang="en-US" altLang="zh-CN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工作圈</a:t>
            </a:r>
            <a:endParaRPr lang="en-US" altLang="zh-CN" sz="1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电脑</a:t>
            </a:r>
            <a:r>
              <a:rPr lang="en-US" altLang="zh-CN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</a:t>
            </a:r>
          </a:p>
        </p:txBody>
      </p:sp>
      <p:sp>
        <p:nvSpPr>
          <p:cNvPr id="190468" name="TextBox 2"/>
          <p:cNvSpPr txBox="1">
            <a:spLocks noChangeArrowheads="1"/>
          </p:cNvSpPr>
          <p:nvPr/>
        </p:nvSpPr>
        <p:spPr bwMode="auto">
          <a:xfrm>
            <a:off x="2424113" y="908050"/>
            <a:ext cx="4154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rgbClr val="000000"/>
                </a:solidFill>
              </a:rPr>
              <a:t>：</a:t>
            </a:r>
            <a:endParaRPr lang="zh-CN" altLang="en-US" sz="1800" dirty="0">
              <a:solidFill>
                <a:srgbClr val="000000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4673600" y="218797"/>
            <a:ext cx="516096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多种提醒机制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175873" y="1016794"/>
            <a:ext cx="601964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3000">
                  <a:srgbClr val="C00000"/>
                </a:gs>
                <a:gs pos="74000">
                  <a:srgbClr val="C00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矩形 1"/>
          <p:cNvSpPr>
            <a:spLocks noChangeArrowheads="1"/>
          </p:cNvSpPr>
          <p:nvPr/>
        </p:nvSpPr>
        <p:spPr bwMode="auto">
          <a:xfrm>
            <a:off x="419100" y="1420813"/>
            <a:ext cx="11582400" cy="433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“Good” vs “Bad” Processes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•“Good” processes help talented people get more done 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好的过程帮助有才华的人干更多的事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Letting others know when you are updating code </a:t>
            </a: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当你更新代码时要让其他人知道</a:t>
            </a:r>
            <a:endParaRPr lang="en-US" altLang="zh-CN" sz="1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•“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Bad” processes try to prevent recoverable mistakes </a:t>
            </a: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坏的过程试图阻止可恢复的错误</a:t>
            </a:r>
            <a:endParaRPr lang="en-US" altLang="zh-CN" sz="1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–3 people to sign off on banner ad creative   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个人要在某一个创意上签字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–Permission needed to hang a poster on a wall  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权限设置需要挂一张海报在墙上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–Multi-level approval process for projects  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对于项目来说有多级的审批流程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标注 2"/>
          <p:cNvSpPr/>
          <p:nvPr/>
        </p:nvSpPr>
        <p:spPr>
          <a:xfrm>
            <a:off x="2711450" y="300038"/>
            <a:ext cx="4105275" cy="869950"/>
          </a:xfrm>
          <a:prstGeom prst="wedgeRoundRectCallout">
            <a:avLst>
              <a:gd name="adj1" fmla="val -18358"/>
              <a:gd name="adj2" fmla="val 144632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1492" name="TextBox 3"/>
          <p:cNvSpPr txBox="1">
            <a:spLocks noChangeArrowheads="1"/>
          </p:cNvSpPr>
          <p:nvPr/>
        </p:nvSpPr>
        <p:spPr bwMode="auto">
          <a:xfrm>
            <a:off x="2779713" y="550863"/>
            <a:ext cx="40286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摘自一份据说是“硅谷”比较火的</a:t>
            </a:r>
            <a:r>
              <a:rPr lang="en-US" altLang="zh-CN" sz="18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TextBox 1"/>
          <p:cNvSpPr txBox="1">
            <a:spLocks noChangeArrowheads="1"/>
          </p:cNvSpPr>
          <p:nvPr/>
        </p:nvSpPr>
        <p:spPr bwMode="auto">
          <a:xfrm>
            <a:off x="3807502" y="1784890"/>
            <a:ext cx="5388013" cy="2807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2010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年开始接触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confluence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年开始使用</a:t>
            </a:r>
            <a:r>
              <a:rPr lang="en-US" altLang="zh-CN" sz="2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jira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设计：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2013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开始实施：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一期完成：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二期启动：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月（用例及缺陷管理）</a:t>
            </a:r>
          </a:p>
        </p:txBody>
      </p:sp>
      <p:sp>
        <p:nvSpPr>
          <p:cNvPr id="3" name="Title 1"/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4394200" y="102394"/>
            <a:ext cx="516096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整套方案时间历程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175873" y="1016794"/>
            <a:ext cx="601964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3000">
                  <a:srgbClr val="C00000"/>
                </a:gs>
                <a:gs pos="74000">
                  <a:srgbClr val="C00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 txBox="1">
            <a:spLocks/>
          </p:cNvSpPr>
          <p:nvPr/>
        </p:nvSpPr>
        <p:spPr>
          <a:xfrm>
            <a:off x="1866900" y="325438"/>
            <a:ext cx="7772400" cy="84455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>
              <a:defRPr/>
            </a:pPr>
            <a:r>
              <a:rPr lang="zh-CN" altLang="en-US" kern="0" dirty="0" smtClean="0"/>
              <a:t>主要内容</a:t>
            </a:r>
            <a:r>
              <a:rPr lang="en-US" altLang="zh-CN" kern="0" dirty="0"/>
              <a:t/>
            </a:r>
            <a:br>
              <a:rPr lang="en-US" altLang="zh-CN" kern="0" dirty="0"/>
            </a:br>
            <a:r>
              <a:rPr lang="en-US" altLang="zh-CN" kern="0" dirty="0"/>
              <a:t>					       </a:t>
            </a:r>
            <a:r>
              <a:rPr lang="zh-CN" altLang="en-US" sz="2400" kern="0" dirty="0"/>
              <a:t>   </a:t>
            </a:r>
            <a:r>
              <a:rPr lang="en-US" altLang="zh-CN" sz="2400" kern="0" dirty="0"/>
              <a:t>				                             </a:t>
            </a:r>
            <a:endParaRPr lang="zh-CN" altLang="en-US" sz="2400" kern="0" dirty="0"/>
          </a:p>
        </p:txBody>
      </p:sp>
      <p:sp>
        <p:nvSpPr>
          <p:cNvPr id="6" name="标题 3"/>
          <p:cNvSpPr txBox="1">
            <a:spLocks/>
          </p:cNvSpPr>
          <p:nvPr/>
        </p:nvSpPr>
        <p:spPr>
          <a:xfrm>
            <a:off x="2209800" y="990600"/>
            <a:ext cx="7315200" cy="244475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>
              <a:defRPr/>
            </a:pPr>
            <a:r>
              <a:rPr lang="en-US" altLang="zh-CN" kern="0" dirty="0"/>
              <a:t>	</a:t>
            </a:r>
            <a:br>
              <a:rPr lang="en-US" altLang="zh-CN" kern="0" dirty="0"/>
            </a:br>
            <a:r>
              <a:rPr lang="en-US" altLang="zh-CN" kern="0" dirty="0"/>
              <a:t>					</a:t>
            </a:r>
            <a:r>
              <a:rPr lang="en-US" altLang="zh-CN" kern="0" dirty="0">
                <a:solidFill>
                  <a:prstClr val="white">
                    <a:lumMod val="65000"/>
                  </a:prstClr>
                </a:solidFill>
              </a:rPr>
              <a:t>       </a:t>
            </a:r>
            <a:r>
              <a:rPr lang="zh-CN" altLang="en-US" sz="2400" kern="0" dirty="0">
                <a:solidFill>
                  <a:prstClr val="white">
                    <a:lumMod val="65000"/>
                  </a:prstClr>
                </a:solidFill>
              </a:rPr>
              <a:t>   </a:t>
            </a:r>
            <a:r>
              <a:rPr lang="en-US" altLang="zh-CN" sz="2400" kern="0" dirty="0">
                <a:solidFill>
                  <a:prstClr val="white">
                    <a:lumMod val="65000"/>
                  </a:prstClr>
                </a:solidFill>
              </a:rPr>
              <a:t>				 </a:t>
            </a:r>
            <a:r>
              <a:rPr lang="en-US" altLang="zh-CN" sz="2400" kern="0" dirty="0">
                <a:solidFill>
                  <a:prstClr val="white">
                    <a:lumMod val="6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2400" kern="0" dirty="0" smtClean="0">
                <a:solidFill>
                  <a:prstClr val="white">
                    <a:lumMod val="6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2400" kern="0" dirty="0" smtClean="0">
                <a:solidFill>
                  <a:prstClr val="white">
                    <a:lumMod val="65000"/>
                  </a:prstClr>
                </a:solidFill>
              </a:rPr>
              <a:t>             </a:t>
            </a:r>
            <a:endParaRPr lang="zh-CN" altLang="en-US" sz="2400" kern="0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755480" y="1127507"/>
            <a:ext cx="601964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3000">
                  <a:srgbClr val="C00000"/>
                </a:gs>
                <a:gs pos="74000">
                  <a:srgbClr val="C00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3940969" y="5012885"/>
            <a:ext cx="3624262" cy="593725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prstClr val="white"/>
                </a:solidFill>
              </a:rPr>
              <a:t>我们提供的服务</a:t>
            </a:r>
            <a:endParaRPr lang="en-US" altLang="zh-CN" sz="2800" b="1" dirty="0">
              <a:solidFill>
                <a:prstClr val="white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962400" y="1835150"/>
            <a:ext cx="3609975" cy="5953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prstClr val="white"/>
                </a:solidFill>
              </a:rPr>
              <a:t>YSDP</a:t>
            </a:r>
            <a:r>
              <a:rPr lang="zh-CN" altLang="en-US" sz="2800" b="1" dirty="0">
                <a:solidFill>
                  <a:prstClr val="white"/>
                </a:solidFill>
              </a:rPr>
              <a:t>整体方案概览</a:t>
            </a:r>
            <a:endParaRPr lang="en-US" altLang="zh-CN" sz="2800" b="1" dirty="0">
              <a:solidFill>
                <a:prstClr val="white"/>
              </a:solidFill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3255169" y="4987485"/>
            <a:ext cx="685800" cy="685800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200" b="1" dirty="0" smtClean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3262313" y="1789113"/>
            <a:ext cx="685800" cy="685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200" b="1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3262313" y="2848107"/>
            <a:ext cx="685800" cy="685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200" b="1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960813" y="2902082"/>
            <a:ext cx="3611562" cy="59372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prstClr val="white"/>
                </a:solidFill>
              </a:rPr>
              <a:t>方案要点展示</a:t>
            </a:r>
            <a:endParaRPr lang="en-US" altLang="zh-CN" sz="2800" b="1" dirty="0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948113" y="4038160"/>
            <a:ext cx="3624262" cy="59372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prstClr val="white"/>
                </a:solidFill>
              </a:rPr>
              <a:t>实践案例</a:t>
            </a:r>
            <a:endParaRPr lang="en-US" altLang="zh-CN" sz="2800" b="1" dirty="0">
              <a:solidFill>
                <a:prstClr val="white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262313" y="4012760"/>
            <a:ext cx="685800" cy="685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200" b="1" dirty="0" smtClean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035680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 txBox="1">
            <a:spLocks/>
          </p:cNvSpPr>
          <p:nvPr/>
        </p:nvSpPr>
        <p:spPr>
          <a:xfrm>
            <a:off x="1866900" y="325438"/>
            <a:ext cx="7772400" cy="84455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>
              <a:defRPr/>
            </a:pPr>
            <a:r>
              <a:rPr lang="en-US" altLang="zh-CN" b="1" kern="0" dirty="0" smtClean="0"/>
              <a:t>1.</a:t>
            </a:r>
            <a:r>
              <a:rPr lang="zh-CN" altLang="en-US" b="1" kern="0" dirty="0" smtClean="0"/>
              <a:t>工作门户</a:t>
            </a:r>
            <a:r>
              <a:rPr lang="en-US" altLang="zh-CN" b="1" kern="0" dirty="0"/>
              <a:t/>
            </a:r>
            <a:br>
              <a:rPr lang="en-US" altLang="zh-CN" b="1" kern="0" dirty="0"/>
            </a:br>
            <a:r>
              <a:rPr lang="en-US" altLang="zh-CN" b="1" kern="0" dirty="0"/>
              <a:t>					       </a:t>
            </a:r>
            <a:r>
              <a:rPr lang="zh-CN" altLang="en-US" sz="2400" b="1" kern="0" dirty="0"/>
              <a:t>   </a:t>
            </a:r>
            <a:r>
              <a:rPr lang="en-US" altLang="zh-CN" sz="2400" b="1" kern="0" dirty="0"/>
              <a:t>				                             </a:t>
            </a:r>
            <a:endParaRPr lang="zh-CN" altLang="en-US" sz="2400" b="1" kern="0" dirty="0"/>
          </a:p>
        </p:txBody>
      </p:sp>
      <p:sp>
        <p:nvSpPr>
          <p:cNvPr id="6" name="标题 3"/>
          <p:cNvSpPr txBox="1">
            <a:spLocks/>
          </p:cNvSpPr>
          <p:nvPr/>
        </p:nvSpPr>
        <p:spPr>
          <a:xfrm>
            <a:off x="2209800" y="990600"/>
            <a:ext cx="7315200" cy="244475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>
              <a:defRPr/>
            </a:pPr>
            <a:r>
              <a:rPr lang="en-US" altLang="zh-CN" kern="0" dirty="0"/>
              <a:t>	</a:t>
            </a:r>
            <a:br>
              <a:rPr lang="en-US" altLang="zh-CN" kern="0" dirty="0"/>
            </a:br>
            <a:r>
              <a:rPr lang="en-US" altLang="zh-CN" kern="0" dirty="0"/>
              <a:t>					</a:t>
            </a:r>
            <a:r>
              <a:rPr lang="en-US" altLang="zh-CN" kern="0" dirty="0">
                <a:solidFill>
                  <a:prstClr val="white">
                    <a:lumMod val="65000"/>
                  </a:prstClr>
                </a:solidFill>
              </a:rPr>
              <a:t>       </a:t>
            </a:r>
            <a:r>
              <a:rPr lang="zh-CN" altLang="en-US" sz="2400" kern="0" dirty="0">
                <a:solidFill>
                  <a:prstClr val="white">
                    <a:lumMod val="65000"/>
                  </a:prstClr>
                </a:solidFill>
              </a:rPr>
              <a:t>   </a:t>
            </a:r>
            <a:r>
              <a:rPr lang="en-US" altLang="zh-CN" sz="2400" kern="0" dirty="0">
                <a:solidFill>
                  <a:prstClr val="white">
                    <a:lumMod val="65000"/>
                  </a:prstClr>
                </a:solidFill>
              </a:rPr>
              <a:t>				 </a:t>
            </a:r>
            <a:r>
              <a:rPr lang="en-US" altLang="zh-CN" sz="2400" kern="0" dirty="0">
                <a:solidFill>
                  <a:prstClr val="white">
                    <a:lumMod val="6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2400" kern="0" dirty="0" smtClean="0">
                <a:solidFill>
                  <a:prstClr val="white">
                    <a:lumMod val="6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2400" kern="0" dirty="0" smtClean="0">
                <a:solidFill>
                  <a:prstClr val="white">
                    <a:lumMod val="65000"/>
                  </a:prstClr>
                </a:solidFill>
              </a:rPr>
              <a:t>             </a:t>
            </a:r>
            <a:endParaRPr lang="zh-CN" altLang="en-US" sz="2400" kern="0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779864" y="1151891"/>
            <a:ext cx="601964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3000">
                  <a:srgbClr val="C00000"/>
                </a:gs>
                <a:gs pos="74000">
                  <a:srgbClr val="C00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标题 3"/>
          <p:cNvSpPr txBox="1">
            <a:spLocks/>
          </p:cNvSpPr>
          <p:nvPr/>
        </p:nvSpPr>
        <p:spPr>
          <a:xfrm>
            <a:off x="5038725" y="1874838"/>
            <a:ext cx="4722813" cy="55880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zh-CN" altLang="en-US" sz="2400" b="1" dirty="0" smtClean="0">
                <a:solidFill>
                  <a:prstClr val="white">
                    <a:lumMod val="65000"/>
                  </a:prstClr>
                </a:solidFill>
              </a:rPr>
              <a:t>项目整体状况直观展示</a:t>
            </a:r>
            <a:endParaRPr lang="en-US" altLang="zh-CN" sz="3200" b="1" dirty="0">
              <a:solidFill>
                <a:prstClr val="white">
                  <a:lumMod val="65000"/>
                </a:prstClr>
              </a:solidFill>
            </a:endParaRPr>
          </a:p>
          <a:p>
            <a:pPr algn="l">
              <a:defRPr/>
            </a:pP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</a:t>
            </a:r>
            <a:b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</a:b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				       </a:t>
            </a:r>
            <a:r>
              <a:rPr lang="zh-CN" altLang="en-US" sz="1600" kern="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</a:rPr>
              <a:t>				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</a:rPr>
              <a:t>             </a:t>
            </a:r>
            <a:endParaRPr lang="zh-CN" altLang="en-US" sz="1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111375" y="1795463"/>
            <a:ext cx="2614613" cy="595312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800" b="1" dirty="0" smtClean="0">
                <a:solidFill>
                  <a:prstClr val="white"/>
                </a:solidFill>
              </a:rPr>
              <a:t>项目看板</a:t>
            </a:r>
            <a:endParaRPr lang="zh-CN" altLang="en-US" sz="2800" b="1" dirty="0">
              <a:solidFill>
                <a:prstClr val="white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127250" y="2913063"/>
            <a:ext cx="2598738" cy="593725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prstClr val="white"/>
                </a:solidFill>
              </a:rPr>
              <a:t>角色权限区分</a:t>
            </a:r>
            <a:endParaRPr lang="en-US" altLang="zh-CN" sz="2800" b="1" dirty="0">
              <a:solidFill>
                <a:prstClr val="white"/>
              </a:solidFill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2127250" y="2425700"/>
            <a:ext cx="84582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2127250" y="3549650"/>
            <a:ext cx="84582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 57"/>
          <p:cNvSpPr/>
          <p:nvPr/>
        </p:nvSpPr>
        <p:spPr>
          <a:xfrm>
            <a:off x="1425575" y="1771650"/>
            <a:ext cx="685800" cy="685800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200" b="1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1425575" y="2867025"/>
            <a:ext cx="685800" cy="685800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200" b="1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1425575" y="3990975"/>
            <a:ext cx="685800" cy="685800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200" b="1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9" name="标题 3"/>
          <p:cNvSpPr txBox="1">
            <a:spLocks/>
          </p:cNvSpPr>
          <p:nvPr/>
        </p:nvSpPr>
        <p:spPr>
          <a:xfrm>
            <a:off x="5038725" y="2965450"/>
            <a:ext cx="4722813" cy="55880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zh-CN" altLang="en-US" sz="2400" b="1" dirty="0">
                <a:solidFill>
                  <a:prstClr val="white">
                    <a:lumMod val="65000"/>
                  </a:prstClr>
                </a:solidFill>
              </a:rPr>
              <a:t>按角色进行权限控制</a:t>
            </a:r>
            <a:endParaRPr lang="en-US" altLang="zh-CN" sz="2400" b="1" dirty="0">
              <a:solidFill>
                <a:prstClr val="white">
                  <a:lumMod val="65000"/>
                </a:prstClr>
              </a:solidFill>
            </a:endParaRPr>
          </a:p>
          <a:p>
            <a:pPr algn="l">
              <a:defRPr/>
            </a:pP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</a:t>
            </a:r>
            <a:b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</a:b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				       </a:t>
            </a:r>
            <a:r>
              <a:rPr lang="zh-CN" altLang="en-US" sz="1600" kern="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</a:rPr>
              <a:t>				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</a:rPr>
              <a:t>             </a:t>
            </a:r>
            <a:endParaRPr lang="zh-CN" altLang="en-US" sz="1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124075" y="4043363"/>
            <a:ext cx="2600325" cy="595312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prstClr val="white"/>
                </a:solidFill>
              </a:rPr>
              <a:t>个人工作视图</a:t>
            </a:r>
            <a:endParaRPr lang="en-US" altLang="zh-CN" sz="2800" b="1" dirty="0">
              <a:solidFill>
                <a:prstClr val="white"/>
              </a:solidFill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124075" y="4679950"/>
            <a:ext cx="84582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标题 3"/>
          <p:cNvSpPr txBox="1">
            <a:spLocks/>
          </p:cNvSpPr>
          <p:nvPr/>
        </p:nvSpPr>
        <p:spPr>
          <a:xfrm>
            <a:off x="5037138" y="4097338"/>
            <a:ext cx="4722812" cy="557212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zh-CN" altLang="en-US" sz="2400" b="1" dirty="0">
                <a:solidFill>
                  <a:prstClr val="white">
                    <a:lumMod val="65000"/>
                  </a:prstClr>
                </a:solidFill>
              </a:rPr>
              <a:t>可定制个人工作区</a:t>
            </a:r>
            <a:endParaRPr lang="en-US" altLang="zh-CN" sz="2400" b="1" dirty="0">
              <a:solidFill>
                <a:prstClr val="white">
                  <a:lumMod val="65000"/>
                </a:prstClr>
              </a:solidFill>
            </a:endParaRPr>
          </a:p>
          <a:p>
            <a:pPr algn="l">
              <a:defRPr/>
            </a:pP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</a:t>
            </a:r>
            <a:b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</a:b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				       </a:t>
            </a:r>
            <a:r>
              <a:rPr lang="zh-CN" altLang="en-US" sz="1600" kern="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</a:rPr>
              <a:t>				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</a:rPr>
              <a:t>             </a:t>
            </a:r>
            <a:endParaRPr lang="zh-CN" altLang="en-US" sz="1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1423988" y="5057775"/>
            <a:ext cx="685800" cy="685800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200" b="1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122488" y="5110163"/>
            <a:ext cx="2600325" cy="595312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prstClr val="white"/>
                </a:solidFill>
              </a:rPr>
              <a:t>多维统计</a:t>
            </a:r>
            <a:endParaRPr lang="en-US" altLang="zh-CN" sz="2800" b="1" dirty="0">
              <a:solidFill>
                <a:prstClr val="white"/>
              </a:solidFill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122488" y="5746750"/>
            <a:ext cx="84582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标题 3"/>
          <p:cNvSpPr txBox="1">
            <a:spLocks/>
          </p:cNvSpPr>
          <p:nvPr/>
        </p:nvSpPr>
        <p:spPr>
          <a:xfrm>
            <a:off x="5035550" y="5164138"/>
            <a:ext cx="4722813" cy="557212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zh-CN" altLang="en-US" sz="2400" b="1" dirty="0">
                <a:solidFill>
                  <a:prstClr val="white">
                    <a:lumMod val="65000"/>
                  </a:prstClr>
                </a:solidFill>
              </a:rPr>
              <a:t>多维度度量分析</a:t>
            </a:r>
            <a:endParaRPr lang="en-US" altLang="zh-CN" sz="2400" b="1" dirty="0">
              <a:solidFill>
                <a:prstClr val="white">
                  <a:lumMod val="65000"/>
                </a:prstClr>
              </a:solidFill>
            </a:endParaRPr>
          </a:p>
          <a:p>
            <a:pPr algn="l">
              <a:defRPr/>
            </a:pP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</a:t>
            </a:r>
            <a:b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</a:b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				       </a:t>
            </a:r>
            <a:r>
              <a:rPr lang="zh-CN" altLang="en-US" sz="1600" kern="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</a:rPr>
              <a:t>				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</a:rPr>
              <a:t>             </a:t>
            </a:r>
            <a:endParaRPr lang="zh-CN" altLang="en-US" sz="1600" kern="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9895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546" name="组合 1"/>
          <p:cNvGrpSpPr>
            <a:grpSpLocks/>
          </p:cNvGrpSpPr>
          <p:nvPr/>
        </p:nvGrpSpPr>
        <p:grpSpPr bwMode="auto">
          <a:xfrm>
            <a:off x="-280988" y="44450"/>
            <a:ext cx="12417426" cy="6851650"/>
            <a:chOff x="-280988" y="44450"/>
            <a:chExt cx="12417426" cy="6851650"/>
          </a:xfrm>
        </p:grpSpPr>
        <p:sp>
          <p:nvSpPr>
            <p:cNvPr id="98" name="圆角矩形 97"/>
            <p:cNvSpPr/>
            <p:nvPr/>
          </p:nvSpPr>
          <p:spPr>
            <a:xfrm>
              <a:off x="792163" y="2435225"/>
              <a:ext cx="10136187" cy="2514600"/>
            </a:xfrm>
            <a:prstGeom prst="roundRect">
              <a:avLst>
                <a:gd name="adj" fmla="val 2458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>
                  <a:solidFill>
                    <a:srgbClr val="C00000"/>
                  </a:solidFill>
                </a:rPr>
                <a:t>YSDP</a:t>
              </a:r>
            </a:p>
          </p:txBody>
        </p:sp>
        <p:sp>
          <p:nvSpPr>
            <p:cNvPr id="81" name="圆角矩形 80"/>
            <p:cNvSpPr/>
            <p:nvPr/>
          </p:nvSpPr>
          <p:spPr>
            <a:xfrm>
              <a:off x="792163" y="5937250"/>
              <a:ext cx="10136187" cy="858838"/>
            </a:xfrm>
            <a:prstGeom prst="roundRect">
              <a:avLst/>
            </a:prstGeom>
            <a:solidFill>
              <a:srgbClr val="44546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altLang="zh-CN" sz="1400" b="1" dirty="0">
                  <a:solidFill>
                    <a:srgbClr val="C00000"/>
                  </a:solidFill>
                </a:rPr>
                <a:t>YSDP-</a:t>
              </a:r>
              <a:r>
                <a:rPr lang="zh-CN" altLang="en-US" sz="1400" b="1" dirty="0">
                  <a:solidFill>
                    <a:prstClr val="white"/>
                  </a:solidFill>
                </a:rPr>
                <a:t>集团研发管理数据中心</a:t>
              </a:r>
              <a:endParaRPr lang="en-US" altLang="zh-CN" sz="1400" b="1" dirty="0">
                <a:solidFill>
                  <a:prstClr val="white"/>
                </a:solidFill>
              </a:endParaRPr>
            </a:p>
            <a:p>
              <a:pPr algn="ctr" eaLnBrk="1" hangingPunct="1">
                <a:defRPr/>
              </a:pPr>
              <a:r>
                <a:rPr lang="en-US" altLang="zh-CN" sz="1400" b="1" dirty="0">
                  <a:solidFill>
                    <a:prstClr val="white"/>
                  </a:solidFill>
                </a:rPr>
                <a:t>UAP</a:t>
              </a:r>
              <a:r>
                <a:rPr lang="zh-CN" altLang="en-US" sz="1400" b="1" dirty="0">
                  <a:solidFill>
                    <a:prstClr val="white"/>
                  </a:solidFill>
                </a:rPr>
                <a:t>云平台</a:t>
              </a:r>
              <a:endParaRPr lang="en-US" altLang="zh-CN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57" name="圆角矩形 56"/>
            <p:cNvSpPr/>
            <p:nvPr/>
          </p:nvSpPr>
          <p:spPr>
            <a:xfrm>
              <a:off x="1401763" y="3770313"/>
              <a:ext cx="1290637" cy="274637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dirty="0">
                  <a:solidFill>
                    <a:prstClr val="white"/>
                  </a:solidFill>
                </a:rPr>
                <a:t>项目管理</a:t>
              </a:r>
              <a:endParaRPr lang="en-US" altLang="zh-CN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3009900" y="3770313"/>
              <a:ext cx="1290638" cy="274637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dirty="0">
                  <a:solidFill>
                    <a:prstClr val="white"/>
                  </a:solidFill>
                </a:rPr>
                <a:t>需求管理</a:t>
              </a:r>
              <a:endParaRPr lang="en-US" altLang="zh-CN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59" name="圆角矩形 58"/>
            <p:cNvSpPr/>
            <p:nvPr/>
          </p:nvSpPr>
          <p:spPr>
            <a:xfrm>
              <a:off x="4618038" y="3770313"/>
              <a:ext cx="1290637" cy="274637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dirty="0">
                  <a:solidFill>
                    <a:prstClr val="white"/>
                  </a:solidFill>
                </a:rPr>
                <a:t>计划开发</a:t>
              </a:r>
              <a:endParaRPr lang="en-US" altLang="zh-CN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60" name="圆角矩形 59"/>
            <p:cNvSpPr/>
            <p:nvPr/>
          </p:nvSpPr>
          <p:spPr>
            <a:xfrm>
              <a:off x="6227763" y="3770313"/>
              <a:ext cx="1306512" cy="29686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dirty="0">
                  <a:solidFill>
                    <a:prstClr val="white"/>
                  </a:solidFill>
                </a:rPr>
                <a:t>测试管理</a:t>
              </a:r>
              <a:endParaRPr lang="en-US" altLang="zh-CN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61" name="圆角矩形 60"/>
            <p:cNvSpPr/>
            <p:nvPr/>
          </p:nvSpPr>
          <p:spPr>
            <a:xfrm>
              <a:off x="7835900" y="3770313"/>
              <a:ext cx="1290638" cy="274637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dirty="0">
                  <a:solidFill>
                    <a:prstClr val="white"/>
                  </a:solidFill>
                </a:rPr>
                <a:t>配置管理</a:t>
              </a:r>
              <a:endParaRPr lang="en-US" altLang="zh-CN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62" name="圆角矩形 61"/>
            <p:cNvSpPr/>
            <p:nvPr/>
          </p:nvSpPr>
          <p:spPr>
            <a:xfrm>
              <a:off x="9444038" y="3770313"/>
              <a:ext cx="1290637" cy="274637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dirty="0">
                  <a:solidFill>
                    <a:prstClr val="white"/>
                  </a:solidFill>
                </a:rPr>
                <a:t>持续集成</a:t>
              </a:r>
              <a:endParaRPr lang="en-US" altLang="zh-CN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88" name="圆角矩形 87"/>
            <p:cNvSpPr/>
            <p:nvPr/>
          </p:nvSpPr>
          <p:spPr>
            <a:xfrm>
              <a:off x="1392238" y="4279900"/>
              <a:ext cx="1290637" cy="193675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100" b="1" dirty="0">
                  <a:solidFill>
                    <a:prstClr val="white"/>
                  </a:solidFill>
                </a:rPr>
                <a:t>角色工作视图</a:t>
              </a:r>
              <a:endParaRPr lang="en-US" altLang="zh-CN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89" name="圆角矩形 88"/>
            <p:cNvSpPr/>
            <p:nvPr/>
          </p:nvSpPr>
          <p:spPr>
            <a:xfrm>
              <a:off x="1392238" y="4475163"/>
              <a:ext cx="1290637" cy="19526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100" b="1" dirty="0">
                  <a:solidFill>
                    <a:prstClr val="white"/>
                  </a:solidFill>
                </a:rPr>
                <a:t>工作流</a:t>
              </a:r>
              <a:endParaRPr lang="en-US" altLang="zh-CN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90" name="圆角矩形 89"/>
            <p:cNvSpPr/>
            <p:nvPr/>
          </p:nvSpPr>
          <p:spPr>
            <a:xfrm>
              <a:off x="1392238" y="4673600"/>
              <a:ext cx="1290637" cy="193675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100" b="1" dirty="0">
                  <a:solidFill>
                    <a:prstClr val="white"/>
                  </a:solidFill>
                </a:rPr>
                <a:t>度量统计</a:t>
              </a:r>
              <a:endParaRPr lang="en-US" altLang="zh-CN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91" name="圆角矩形 90"/>
            <p:cNvSpPr/>
            <p:nvPr/>
          </p:nvSpPr>
          <p:spPr>
            <a:xfrm>
              <a:off x="1392238" y="4067175"/>
              <a:ext cx="1290637" cy="195263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100" b="1" dirty="0">
                  <a:solidFill>
                    <a:prstClr val="white"/>
                  </a:solidFill>
                </a:rPr>
                <a:t>项目看板</a:t>
              </a:r>
              <a:endParaRPr lang="en-US" altLang="zh-CN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152" name="圆角矩形 151"/>
            <p:cNvSpPr/>
            <p:nvPr/>
          </p:nvSpPr>
          <p:spPr>
            <a:xfrm>
              <a:off x="1423988" y="3348038"/>
              <a:ext cx="1290637" cy="195262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100" b="1" dirty="0">
                  <a:solidFill>
                    <a:prstClr val="white"/>
                  </a:solidFill>
                </a:rPr>
                <a:t>分工与效率</a:t>
              </a:r>
              <a:endParaRPr lang="en-US" altLang="zh-CN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153" name="圆角矩形 152"/>
            <p:cNvSpPr/>
            <p:nvPr/>
          </p:nvSpPr>
          <p:spPr>
            <a:xfrm>
              <a:off x="1423988" y="3122613"/>
              <a:ext cx="1290637" cy="195262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100" b="1" dirty="0">
                  <a:solidFill>
                    <a:prstClr val="white"/>
                  </a:solidFill>
                </a:rPr>
                <a:t>多角色协作</a:t>
              </a:r>
              <a:endParaRPr lang="en-US" altLang="zh-CN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154" name="圆角矩形 153"/>
            <p:cNvSpPr/>
            <p:nvPr/>
          </p:nvSpPr>
          <p:spPr>
            <a:xfrm>
              <a:off x="1423988" y="2924175"/>
              <a:ext cx="1290637" cy="195263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100" b="1" dirty="0">
                  <a:solidFill>
                    <a:prstClr val="white"/>
                  </a:solidFill>
                </a:rPr>
                <a:t>量化管理</a:t>
              </a:r>
              <a:endParaRPr lang="en-US" altLang="zh-CN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155" name="圆角矩形 154"/>
            <p:cNvSpPr/>
            <p:nvPr/>
          </p:nvSpPr>
          <p:spPr>
            <a:xfrm>
              <a:off x="1423988" y="3560763"/>
              <a:ext cx="1290637" cy="193675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100" b="1" dirty="0">
                  <a:solidFill>
                    <a:prstClr val="white"/>
                  </a:solidFill>
                </a:rPr>
                <a:t>项目监控可视化</a:t>
              </a:r>
              <a:endParaRPr lang="en-US" altLang="zh-CN" sz="1100" b="1" dirty="0">
                <a:solidFill>
                  <a:prstClr val="white"/>
                </a:solidFill>
              </a:endParaRPr>
            </a:p>
          </p:txBody>
        </p:sp>
        <p:cxnSp>
          <p:nvCxnSpPr>
            <p:cNvPr id="5" name="肘形连接符 4"/>
            <p:cNvCxnSpPr>
              <a:stCxn id="91" idx="1"/>
              <a:endCxn id="155" idx="1"/>
            </p:cNvCxnSpPr>
            <p:nvPr/>
          </p:nvCxnSpPr>
          <p:spPr>
            <a:xfrm rot="10800000" flipH="1">
              <a:off x="1392238" y="3657600"/>
              <a:ext cx="31750" cy="508000"/>
            </a:xfrm>
            <a:prstGeom prst="bentConnector3">
              <a:avLst>
                <a:gd name="adj1" fmla="val -496256"/>
              </a:avLst>
            </a:prstGeom>
            <a:ln w="28575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肘形连接符 155"/>
            <p:cNvCxnSpPr>
              <a:stCxn id="89" idx="1"/>
              <a:endCxn id="153" idx="1"/>
            </p:cNvCxnSpPr>
            <p:nvPr/>
          </p:nvCxnSpPr>
          <p:spPr>
            <a:xfrm rot="10800000" flipH="1">
              <a:off x="1392238" y="3221038"/>
              <a:ext cx="31750" cy="1350962"/>
            </a:xfrm>
            <a:prstGeom prst="bentConnector3">
              <a:avLst>
                <a:gd name="adj1" fmla="val -1202048"/>
              </a:avLst>
            </a:prstGeom>
            <a:ln w="28575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肘形连接符 161"/>
            <p:cNvCxnSpPr>
              <a:stCxn id="88" idx="1"/>
            </p:cNvCxnSpPr>
            <p:nvPr/>
          </p:nvCxnSpPr>
          <p:spPr>
            <a:xfrm rot="10800000" flipH="1">
              <a:off x="1392238" y="3454400"/>
              <a:ext cx="44450" cy="922338"/>
            </a:xfrm>
            <a:prstGeom prst="bentConnector4">
              <a:avLst>
                <a:gd name="adj1" fmla="val -615968"/>
                <a:gd name="adj2" fmla="val 102509"/>
              </a:avLst>
            </a:prstGeom>
            <a:ln w="28575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圆角矩形 166"/>
            <p:cNvSpPr/>
            <p:nvPr/>
          </p:nvSpPr>
          <p:spPr>
            <a:xfrm>
              <a:off x="1889125" y="2555875"/>
              <a:ext cx="349250" cy="363538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prstClr val="white"/>
                  </a:solidFill>
                </a:rPr>
                <a:t>1</a:t>
              </a:r>
            </a:p>
          </p:txBody>
        </p:sp>
        <p:grpSp>
          <p:nvGrpSpPr>
            <p:cNvPr id="108567" name="组合 8"/>
            <p:cNvGrpSpPr>
              <a:grpSpLocks/>
            </p:cNvGrpSpPr>
            <p:nvPr/>
          </p:nvGrpSpPr>
          <p:grpSpPr bwMode="auto">
            <a:xfrm>
              <a:off x="3011488" y="2582863"/>
              <a:ext cx="1314450" cy="2284412"/>
              <a:chOff x="3011720" y="2582395"/>
              <a:chExt cx="1314643" cy="2285032"/>
            </a:xfrm>
          </p:grpSpPr>
          <p:sp>
            <p:nvSpPr>
              <p:cNvPr id="77" name="圆角矩形 76"/>
              <p:cNvSpPr/>
              <p:nvPr/>
            </p:nvSpPr>
            <p:spPr>
              <a:xfrm>
                <a:off x="3035535" y="4270365"/>
                <a:ext cx="1290828" cy="193728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100" b="1" dirty="0">
                    <a:solidFill>
                      <a:prstClr val="white"/>
                    </a:solidFill>
                  </a:rPr>
                  <a:t>需求追溯</a:t>
                </a:r>
                <a:endParaRPr lang="en-US" altLang="zh-CN" sz="11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圆角矩形 77"/>
              <p:cNvSpPr/>
              <p:nvPr/>
            </p:nvSpPr>
            <p:spPr>
              <a:xfrm>
                <a:off x="3035535" y="4467268"/>
                <a:ext cx="1290828" cy="193728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100" b="1" dirty="0">
                    <a:solidFill>
                      <a:prstClr val="white"/>
                    </a:solidFill>
                  </a:rPr>
                  <a:t>结构化展示</a:t>
                </a:r>
                <a:endParaRPr lang="en-US" altLang="zh-CN" sz="11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圆角矩形 78"/>
              <p:cNvSpPr/>
              <p:nvPr/>
            </p:nvSpPr>
            <p:spPr>
              <a:xfrm>
                <a:off x="3035535" y="4073462"/>
                <a:ext cx="1290828" cy="193728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100" b="1" dirty="0">
                    <a:solidFill>
                      <a:prstClr val="white"/>
                    </a:solidFill>
                  </a:rPr>
                  <a:t>需求维护</a:t>
                </a:r>
                <a:endParaRPr lang="en-US" altLang="zh-CN" sz="11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圆角矩形 79"/>
              <p:cNvSpPr/>
              <p:nvPr/>
            </p:nvSpPr>
            <p:spPr>
              <a:xfrm>
                <a:off x="3035535" y="4673699"/>
                <a:ext cx="1290828" cy="193728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100" b="1" dirty="0">
                    <a:solidFill>
                      <a:prstClr val="white"/>
                    </a:solidFill>
                  </a:rPr>
                  <a:t>流程协作</a:t>
                </a:r>
                <a:endParaRPr lang="en-US" altLang="zh-CN" sz="11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圆角矩形 167"/>
              <p:cNvSpPr/>
              <p:nvPr/>
            </p:nvSpPr>
            <p:spPr>
              <a:xfrm>
                <a:off x="3484864" y="2582395"/>
                <a:ext cx="349301" cy="363636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dirty="0">
                    <a:solidFill>
                      <a:prstClr val="white"/>
                    </a:solidFill>
                  </a:rPr>
                  <a:t>2</a:t>
                </a:r>
              </a:p>
            </p:txBody>
          </p:sp>
          <p:sp>
            <p:nvSpPr>
              <p:cNvPr id="173" name="圆角矩形 172"/>
              <p:cNvSpPr/>
              <p:nvPr/>
            </p:nvSpPr>
            <p:spPr>
              <a:xfrm>
                <a:off x="3011720" y="3346189"/>
                <a:ext cx="1290827" cy="193728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100" b="1" dirty="0">
                    <a:solidFill>
                      <a:prstClr val="white"/>
                    </a:solidFill>
                  </a:rPr>
                  <a:t>需求的可跟踪</a:t>
                </a:r>
                <a:endParaRPr lang="en-US" altLang="zh-CN" sz="11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圆角矩形 173"/>
              <p:cNvSpPr/>
              <p:nvPr/>
            </p:nvSpPr>
            <p:spPr>
              <a:xfrm>
                <a:off x="3011720" y="3120703"/>
                <a:ext cx="1290827" cy="193728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100" b="1" dirty="0">
                    <a:solidFill>
                      <a:prstClr val="white"/>
                    </a:solidFill>
                  </a:rPr>
                  <a:t>需求细化分解</a:t>
                </a:r>
                <a:endParaRPr lang="en-US" altLang="zh-CN" sz="11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圆角矩形 174"/>
              <p:cNvSpPr/>
              <p:nvPr/>
            </p:nvSpPr>
            <p:spPr>
              <a:xfrm>
                <a:off x="3011720" y="2922212"/>
                <a:ext cx="1290827" cy="193728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100" b="1" dirty="0">
                    <a:solidFill>
                      <a:prstClr val="white"/>
                    </a:solidFill>
                  </a:rPr>
                  <a:t>量化管理</a:t>
                </a:r>
                <a:endParaRPr lang="en-US" altLang="zh-CN" sz="11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圆角矩形 175"/>
              <p:cNvSpPr/>
              <p:nvPr/>
            </p:nvSpPr>
            <p:spPr>
              <a:xfrm>
                <a:off x="3011720" y="3557385"/>
                <a:ext cx="1290827" cy="193728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100" b="1" dirty="0">
                    <a:solidFill>
                      <a:prstClr val="white"/>
                    </a:solidFill>
                  </a:rPr>
                  <a:t>需求在线编写</a:t>
                </a:r>
                <a:endParaRPr lang="en-US" altLang="zh-CN" sz="1100" b="1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8568" name="组合 9"/>
            <p:cNvGrpSpPr>
              <a:grpSpLocks/>
            </p:cNvGrpSpPr>
            <p:nvPr/>
          </p:nvGrpSpPr>
          <p:grpSpPr bwMode="auto">
            <a:xfrm>
              <a:off x="4614863" y="2598738"/>
              <a:ext cx="1304925" cy="2268537"/>
              <a:chOff x="4614088" y="2598485"/>
              <a:chExt cx="1305944" cy="2268942"/>
            </a:xfrm>
          </p:grpSpPr>
          <p:sp>
            <p:nvSpPr>
              <p:cNvPr id="83" name="圆角矩形 82"/>
              <p:cNvSpPr/>
              <p:nvPr/>
            </p:nvSpPr>
            <p:spPr>
              <a:xfrm>
                <a:off x="4614088" y="4059246"/>
                <a:ext cx="1290057" cy="193710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100" b="1">
                    <a:solidFill>
                      <a:prstClr val="white"/>
                    </a:solidFill>
                  </a:rPr>
                  <a:t>任务看板</a:t>
                </a:r>
                <a:endParaRPr lang="en-US" altLang="zh-CN" sz="11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圆角矩形 83"/>
              <p:cNvSpPr/>
              <p:nvPr/>
            </p:nvSpPr>
            <p:spPr>
              <a:xfrm>
                <a:off x="4614088" y="4259306"/>
                <a:ext cx="1290057" cy="193710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100" b="1">
                    <a:solidFill>
                      <a:prstClr val="white"/>
                    </a:solidFill>
                  </a:rPr>
                  <a:t>子任务功能</a:t>
                </a:r>
                <a:endParaRPr lang="en-US" altLang="zh-CN" sz="11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圆角矩形 85"/>
              <p:cNvSpPr/>
              <p:nvPr/>
            </p:nvSpPr>
            <p:spPr>
              <a:xfrm>
                <a:off x="4614088" y="4460954"/>
                <a:ext cx="1290057" cy="195298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100" b="1" dirty="0">
                    <a:solidFill>
                      <a:prstClr val="white"/>
                    </a:solidFill>
                  </a:rPr>
                  <a:t>迭代和任务挂接</a:t>
                </a:r>
                <a:endParaRPr lang="en-US" altLang="zh-CN" sz="11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圆角矩形 86"/>
              <p:cNvSpPr/>
              <p:nvPr/>
            </p:nvSpPr>
            <p:spPr>
              <a:xfrm>
                <a:off x="4614088" y="4673717"/>
                <a:ext cx="1290057" cy="193710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100" b="1" dirty="0">
                    <a:solidFill>
                      <a:prstClr val="white"/>
                    </a:solidFill>
                  </a:rPr>
                  <a:t>迭代维护功能</a:t>
                </a:r>
                <a:endParaRPr lang="en-US" altLang="zh-CN" sz="11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圆角矩形 169"/>
              <p:cNvSpPr/>
              <p:nvPr/>
            </p:nvSpPr>
            <p:spPr>
              <a:xfrm>
                <a:off x="5066878" y="2598485"/>
                <a:ext cx="351112" cy="363602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dirty="0">
                    <a:solidFill>
                      <a:prstClr val="white"/>
                    </a:solidFill>
                  </a:rPr>
                  <a:t>3</a:t>
                </a:r>
              </a:p>
            </p:txBody>
          </p:sp>
          <p:sp>
            <p:nvSpPr>
              <p:cNvPr id="177" name="圆角矩形 176"/>
              <p:cNvSpPr/>
              <p:nvPr/>
            </p:nvSpPr>
            <p:spPr>
              <a:xfrm>
                <a:off x="4629975" y="3346330"/>
                <a:ext cx="1290057" cy="193710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100" b="1" dirty="0">
                    <a:solidFill>
                      <a:prstClr val="white"/>
                    </a:solidFill>
                  </a:rPr>
                  <a:t>任务拆分</a:t>
                </a:r>
                <a:endParaRPr lang="en-US" altLang="zh-CN" sz="11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圆角矩形 177"/>
              <p:cNvSpPr/>
              <p:nvPr/>
            </p:nvSpPr>
            <p:spPr>
              <a:xfrm>
                <a:off x="4629975" y="3120865"/>
                <a:ext cx="1290057" cy="193710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100" b="1" dirty="0">
                    <a:solidFill>
                      <a:prstClr val="white"/>
                    </a:solidFill>
                  </a:rPr>
                  <a:t>任务排程</a:t>
                </a:r>
                <a:endParaRPr lang="en-US" altLang="zh-CN" sz="11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圆角矩形 178"/>
              <p:cNvSpPr/>
              <p:nvPr/>
            </p:nvSpPr>
            <p:spPr>
              <a:xfrm>
                <a:off x="4629975" y="2922393"/>
                <a:ext cx="1290057" cy="193710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100" b="1" dirty="0">
                    <a:solidFill>
                      <a:prstClr val="white"/>
                    </a:solidFill>
                  </a:rPr>
                  <a:t>迭代划分</a:t>
                </a:r>
                <a:endParaRPr lang="en-US" altLang="zh-CN" sz="11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圆角矩形 179"/>
              <p:cNvSpPr/>
              <p:nvPr/>
            </p:nvSpPr>
            <p:spPr>
              <a:xfrm>
                <a:off x="4629975" y="3557506"/>
                <a:ext cx="1290057" cy="193710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100" b="1">
                    <a:solidFill>
                      <a:prstClr val="white"/>
                    </a:solidFill>
                  </a:rPr>
                  <a:t>进度跟踪</a:t>
                </a:r>
                <a:endParaRPr lang="en-US" altLang="zh-CN" sz="1100" b="1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8569" name="组合 10"/>
            <p:cNvGrpSpPr>
              <a:grpSpLocks/>
            </p:cNvGrpSpPr>
            <p:nvPr/>
          </p:nvGrpSpPr>
          <p:grpSpPr bwMode="auto">
            <a:xfrm>
              <a:off x="6243638" y="2598738"/>
              <a:ext cx="1308100" cy="2268537"/>
              <a:chOff x="6243922" y="2598485"/>
              <a:chExt cx="1307969" cy="2268942"/>
            </a:xfrm>
          </p:grpSpPr>
          <p:sp>
            <p:nvSpPr>
              <p:cNvPr id="69" name="圆角矩形 68"/>
              <p:cNvSpPr/>
              <p:nvPr/>
            </p:nvSpPr>
            <p:spPr>
              <a:xfrm>
                <a:off x="6243922" y="4059246"/>
                <a:ext cx="1290508" cy="193710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100" b="1" dirty="0">
                    <a:solidFill>
                      <a:prstClr val="white"/>
                    </a:solidFill>
                  </a:rPr>
                  <a:t>用例库</a:t>
                </a:r>
                <a:endParaRPr lang="en-US" altLang="zh-CN" sz="11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圆角矩形 69"/>
              <p:cNvSpPr/>
              <p:nvPr/>
            </p:nvSpPr>
            <p:spPr>
              <a:xfrm>
                <a:off x="6243922" y="4259306"/>
                <a:ext cx="1290508" cy="193710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100" b="1" dirty="0">
                    <a:solidFill>
                      <a:prstClr val="white"/>
                    </a:solidFill>
                  </a:rPr>
                  <a:t>用例分配执行</a:t>
                </a:r>
                <a:endParaRPr lang="en-US" altLang="zh-CN" sz="11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圆角矩形 70"/>
              <p:cNvSpPr/>
              <p:nvPr/>
            </p:nvSpPr>
            <p:spPr>
              <a:xfrm>
                <a:off x="6243922" y="4460954"/>
                <a:ext cx="1290508" cy="195298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100" b="1" dirty="0">
                    <a:solidFill>
                      <a:prstClr val="white"/>
                    </a:solidFill>
                  </a:rPr>
                  <a:t>BUG</a:t>
                </a:r>
                <a:r>
                  <a:rPr lang="zh-CN" altLang="en-US" sz="1100" b="1" dirty="0">
                    <a:solidFill>
                      <a:prstClr val="white"/>
                    </a:solidFill>
                  </a:rPr>
                  <a:t>关联创建</a:t>
                </a:r>
                <a:endParaRPr lang="en-US" altLang="zh-CN" sz="11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圆角矩形 71"/>
              <p:cNvSpPr/>
              <p:nvPr/>
            </p:nvSpPr>
            <p:spPr>
              <a:xfrm>
                <a:off x="6243922" y="4673717"/>
                <a:ext cx="1290508" cy="193710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100" b="1" dirty="0">
                    <a:solidFill>
                      <a:prstClr val="white"/>
                    </a:solidFill>
                  </a:rPr>
                  <a:t>问题关联挂接</a:t>
                </a:r>
                <a:endParaRPr lang="en-US" altLang="zh-CN" sz="11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圆角矩形 168"/>
              <p:cNvSpPr/>
              <p:nvPr/>
            </p:nvSpPr>
            <p:spPr>
              <a:xfrm>
                <a:off x="6664567" y="2598485"/>
                <a:ext cx="350803" cy="363602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dirty="0">
                    <a:solidFill>
                      <a:prstClr val="white"/>
                    </a:solidFill>
                  </a:rPr>
                  <a:t>4</a:t>
                </a:r>
              </a:p>
            </p:txBody>
          </p:sp>
          <p:sp>
            <p:nvSpPr>
              <p:cNvPr id="181" name="圆角矩形 180"/>
              <p:cNvSpPr/>
              <p:nvPr/>
            </p:nvSpPr>
            <p:spPr>
              <a:xfrm>
                <a:off x="6261382" y="3332041"/>
                <a:ext cx="1290509" cy="193710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100" b="1" dirty="0">
                    <a:solidFill>
                      <a:prstClr val="white"/>
                    </a:solidFill>
                  </a:rPr>
                  <a:t>用例执行</a:t>
                </a:r>
                <a:endParaRPr lang="en-US" altLang="zh-CN" sz="11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圆角矩形 181"/>
              <p:cNvSpPr/>
              <p:nvPr/>
            </p:nvSpPr>
            <p:spPr>
              <a:xfrm>
                <a:off x="6261382" y="3106576"/>
                <a:ext cx="1290509" cy="193710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100" b="1" dirty="0">
                    <a:solidFill>
                      <a:prstClr val="white"/>
                    </a:solidFill>
                  </a:rPr>
                  <a:t>缺陷管理</a:t>
                </a:r>
                <a:endParaRPr lang="en-US" altLang="zh-CN" sz="11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圆角矩形 182"/>
              <p:cNvSpPr/>
              <p:nvPr/>
            </p:nvSpPr>
            <p:spPr>
              <a:xfrm>
                <a:off x="6261382" y="2908102"/>
                <a:ext cx="1290509" cy="193710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100" b="1" dirty="0">
                    <a:solidFill>
                      <a:prstClr val="white"/>
                    </a:solidFill>
                  </a:rPr>
                  <a:t>上下文关联</a:t>
                </a:r>
                <a:endParaRPr lang="en-US" altLang="zh-CN" sz="11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圆角矩形 183"/>
              <p:cNvSpPr/>
              <p:nvPr/>
            </p:nvSpPr>
            <p:spPr>
              <a:xfrm>
                <a:off x="6261382" y="3543216"/>
                <a:ext cx="1290509" cy="195298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100" b="1" dirty="0">
                    <a:solidFill>
                      <a:prstClr val="white"/>
                    </a:solidFill>
                  </a:rPr>
                  <a:t>测试用例维护</a:t>
                </a:r>
                <a:endParaRPr lang="en-US" altLang="zh-CN" sz="1100" b="1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8570" name="组合 11"/>
            <p:cNvGrpSpPr>
              <a:grpSpLocks/>
            </p:cNvGrpSpPr>
            <p:nvPr/>
          </p:nvGrpSpPr>
          <p:grpSpPr bwMode="auto">
            <a:xfrm>
              <a:off x="7837488" y="2598738"/>
              <a:ext cx="1306512" cy="2268537"/>
              <a:chOff x="7836942" y="2598485"/>
              <a:chExt cx="1307604" cy="2268942"/>
            </a:xfrm>
          </p:grpSpPr>
          <p:sp>
            <p:nvSpPr>
              <p:cNvPr id="63" name="圆角矩形 62"/>
              <p:cNvSpPr/>
              <p:nvPr/>
            </p:nvSpPr>
            <p:spPr>
              <a:xfrm>
                <a:off x="7854419" y="4032253"/>
                <a:ext cx="1290127" cy="193710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100" b="1">
                    <a:solidFill>
                      <a:prstClr val="white"/>
                    </a:solidFill>
                  </a:rPr>
                  <a:t>自动触发构建</a:t>
                </a:r>
                <a:endParaRPr lang="en-US" altLang="zh-CN" sz="11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圆角矩形 63"/>
              <p:cNvSpPr/>
              <p:nvPr/>
            </p:nvSpPr>
            <p:spPr>
              <a:xfrm>
                <a:off x="7854419" y="4251367"/>
                <a:ext cx="1290127" cy="193710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200" b="1">
                    <a:solidFill>
                      <a:prstClr val="white"/>
                    </a:solidFill>
                  </a:rPr>
                  <a:t>Web</a:t>
                </a:r>
                <a:r>
                  <a:rPr lang="zh-CN" altLang="en-US" sz="1200" b="1">
                    <a:solidFill>
                      <a:prstClr val="white"/>
                    </a:solidFill>
                  </a:rPr>
                  <a:t>代码审查</a:t>
                </a:r>
                <a:endParaRPr lang="en-US" altLang="zh-CN" sz="12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圆角矩形 64"/>
              <p:cNvSpPr/>
              <p:nvPr/>
            </p:nvSpPr>
            <p:spPr>
              <a:xfrm>
                <a:off x="7854419" y="4460954"/>
                <a:ext cx="1290127" cy="195298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100" b="1" dirty="0">
                    <a:solidFill>
                      <a:prstClr val="white"/>
                    </a:solidFill>
                  </a:rPr>
                  <a:t>统一变更集成</a:t>
                </a:r>
                <a:endParaRPr lang="en-US" altLang="zh-CN" sz="11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圆角矩形 65"/>
              <p:cNvSpPr/>
              <p:nvPr/>
            </p:nvSpPr>
            <p:spPr>
              <a:xfrm>
                <a:off x="7854419" y="4673717"/>
                <a:ext cx="1290127" cy="193710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100" b="1" dirty="0" err="1">
                    <a:solidFill>
                      <a:prstClr val="white"/>
                    </a:solidFill>
                  </a:rPr>
                  <a:t>git</a:t>
                </a:r>
                <a:endParaRPr lang="en-US" altLang="zh-CN" sz="11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圆角矩形 170"/>
              <p:cNvSpPr/>
              <p:nvPr/>
            </p:nvSpPr>
            <p:spPr>
              <a:xfrm>
                <a:off x="8388264" y="2598485"/>
                <a:ext cx="351131" cy="363602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dirty="0">
                    <a:solidFill>
                      <a:prstClr val="white"/>
                    </a:solidFill>
                  </a:rPr>
                  <a:t>5</a:t>
                </a:r>
              </a:p>
            </p:txBody>
          </p:sp>
          <p:sp>
            <p:nvSpPr>
              <p:cNvPr id="185" name="圆角矩形 184"/>
              <p:cNvSpPr/>
              <p:nvPr/>
            </p:nvSpPr>
            <p:spPr>
              <a:xfrm>
                <a:off x="7836942" y="3346330"/>
                <a:ext cx="1290127" cy="193710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100" b="1" dirty="0">
                    <a:solidFill>
                      <a:prstClr val="white"/>
                    </a:solidFill>
                  </a:rPr>
                  <a:t>提高代码质量</a:t>
                </a:r>
                <a:endParaRPr lang="en-US" altLang="zh-CN" sz="11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圆角矩形 185"/>
              <p:cNvSpPr/>
              <p:nvPr/>
            </p:nvSpPr>
            <p:spPr>
              <a:xfrm>
                <a:off x="7836942" y="3120865"/>
                <a:ext cx="1290127" cy="193710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100" b="1" dirty="0">
                    <a:solidFill>
                      <a:prstClr val="white"/>
                    </a:solidFill>
                  </a:rPr>
                  <a:t>修改</a:t>
                </a:r>
                <a:r>
                  <a:rPr lang="zh-CN" altLang="en-US" sz="1050" b="1" dirty="0">
                    <a:solidFill>
                      <a:prstClr val="white"/>
                    </a:solidFill>
                  </a:rPr>
                  <a:t>追溯</a:t>
                </a:r>
                <a:endParaRPr lang="en-US" altLang="zh-CN" sz="11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圆角矩形 186"/>
              <p:cNvSpPr/>
              <p:nvPr/>
            </p:nvSpPr>
            <p:spPr>
              <a:xfrm>
                <a:off x="7836942" y="2922393"/>
                <a:ext cx="1290127" cy="193710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100" b="1" dirty="0">
                    <a:solidFill>
                      <a:prstClr val="white"/>
                    </a:solidFill>
                  </a:rPr>
                  <a:t>灵活分支与合并</a:t>
                </a:r>
                <a:endParaRPr lang="en-US" altLang="zh-CN" sz="11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圆角矩形 187"/>
              <p:cNvSpPr/>
              <p:nvPr/>
            </p:nvSpPr>
            <p:spPr>
              <a:xfrm>
                <a:off x="7836942" y="3557506"/>
                <a:ext cx="1290127" cy="193710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100" b="1" dirty="0">
                    <a:solidFill>
                      <a:prstClr val="white"/>
                    </a:solidFill>
                  </a:rPr>
                  <a:t>本地构建</a:t>
                </a:r>
                <a:endParaRPr lang="en-US" altLang="zh-CN" sz="1100" b="1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8571" name="组合 12"/>
            <p:cNvGrpSpPr>
              <a:grpSpLocks/>
            </p:cNvGrpSpPr>
            <p:nvPr/>
          </p:nvGrpSpPr>
          <p:grpSpPr bwMode="auto">
            <a:xfrm>
              <a:off x="9437688" y="2598738"/>
              <a:ext cx="1293812" cy="2268537"/>
              <a:chOff x="9438144" y="2598485"/>
              <a:chExt cx="1293045" cy="2268942"/>
            </a:xfrm>
          </p:grpSpPr>
          <p:sp>
            <p:nvSpPr>
              <p:cNvPr id="73" name="圆角矩形 72"/>
              <p:cNvSpPr/>
              <p:nvPr/>
            </p:nvSpPr>
            <p:spPr>
              <a:xfrm>
                <a:off x="9438144" y="4032253"/>
                <a:ext cx="1289872" cy="193710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100" b="1" dirty="0">
                    <a:solidFill>
                      <a:prstClr val="white"/>
                    </a:solidFill>
                  </a:rPr>
                  <a:t>Jenkins</a:t>
                </a:r>
                <a:r>
                  <a:rPr lang="zh-CN" altLang="en-US" sz="1100" b="1" dirty="0">
                    <a:solidFill>
                      <a:prstClr val="white"/>
                    </a:solidFill>
                  </a:rPr>
                  <a:t>调度</a:t>
                </a:r>
                <a:endParaRPr lang="en-US" altLang="zh-CN" sz="11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圆角矩形 73"/>
              <p:cNvSpPr/>
              <p:nvPr/>
            </p:nvSpPr>
            <p:spPr>
              <a:xfrm>
                <a:off x="9438144" y="4251367"/>
                <a:ext cx="1289872" cy="193710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100" b="1" dirty="0">
                    <a:solidFill>
                      <a:prstClr val="white"/>
                    </a:solidFill>
                  </a:rPr>
                  <a:t>报告信息收集</a:t>
                </a:r>
                <a:endParaRPr lang="en-US" altLang="zh-CN" sz="11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圆角矩形 74"/>
              <p:cNvSpPr/>
              <p:nvPr/>
            </p:nvSpPr>
            <p:spPr>
              <a:xfrm>
                <a:off x="9438144" y="4460954"/>
                <a:ext cx="1289872" cy="195298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100" b="1" dirty="0">
                    <a:solidFill>
                      <a:prstClr val="white"/>
                    </a:solidFill>
                  </a:rPr>
                  <a:t>模块划分与依赖</a:t>
                </a:r>
                <a:endParaRPr lang="en-US" altLang="zh-CN" sz="11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圆角矩形 75"/>
              <p:cNvSpPr/>
              <p:nvPr/>
            </p:nvSpPr>
            <p:spPr>
              <a:xfrm>
                <a:off x="9438144" y="4673717"/>
                <a:ext cx="1289872" cy="193710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100" b="1" dirty="0">
                    <a:solidFill>
                      <a:prstClr val="white"/>
                    </a:solidFill>
                  </a:rPr>
                  <a:t>sonar</a:t>
                </a:r>
              </a:p>
            </p:txBody>
          </p:sp>
          <p:sp>
            <p:nvSpPr>
              <p:cNvPr id="172" name="圆角矩形 171"/>
              <p:cNvSpPr/>
              <p:nvPr/>
            </p:nvSpPr>
            <p:spPr>
              <a:xfrm>
                <a:off x="9858582" y="2598485"/>
                <a:ext cx="350630" cy="363602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dirty="0">
                    <a:solidFill>
                      <a:prstClr val="white"/>
                    </a:solidFill>
                  </a:rPr>
                  <a:t>6</a:t>
                </a:r>
              </a:p>
            </p:txBody>
          </p:sp>
          <p:sp>
            <p:nvSpPr>
              <p:cNvPr id="189" name="圆角矩形 188"/>
              <p:cNvSpPr/>
              <p:nvPr/>
            </p:nvSpPr>
            <p:spPr>
              <a:xfrm>
                <a:off x="9441317" y="3346330"/>
                <a:ext cx="1289872" cy="193710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100" b="1" dirty="0">
                    <a:solidFill>
                      <a:prstClr val="white"/>
                    </a:solidFill>
                  </a:rPr>
                  <a:t>自动化测试报告</a:t>
                </a:r>
                <a:endParaRPr lang="en-US" altLang="zh-CN" sz="11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圆角矩形 189"/>
              <p:cNvSpPr/>
              <p:nvPr/>
            </p:nvSpPr>
            <p:spPr>
              <a:xfrm>
                <a:off x="9441317" y="3120865"/>
                <a:ext cx="1289872" cy="193710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100" b="1" dirty="0">
                    <a:solidFill>
                      <a:prstClr val="white"/>
                    </a:solidFill>
                  </a:rPr>
                  <a:t>自动出集成盘</a:t>
                </a:r>
                <a:endParaRPr lang="en-US" altLang="zh-CN" sz="11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圆角矩形 190"/>
              <p:cNvSpPr/>
              <p:nvPr/>
            </p:nvSpPr>
            <p:spPr>
              <a:xfrm>
                <a:off x="9441317" y="2922393"/>
                <a:ext cx="1289872" cy="193710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100" b="1" dirty="0">
                    <a:solidFill>
                      <a:prstClr val="white"/>
                    </a:solidFill>
                  </a:rPr>
                  <a:t>代码质量</a:t>
                </a:r>
                <a:endParaRPr lang="en-US" altLang="zh-CN" sz="11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圆角矩形 191"/>
              <p:cNvSpPr/>
              <p:nvPr/>
            </p:nvSpPr>
            <p:spPr>
              <a:xfrm>
                <a:off x="9441317" y="3557506"/>
                <a:ext cx="1289872" cy="193710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100" b="1" dirty="0">
                    <a:solidFill>
                      <a:prstClr val="white"/>
                    </a:solidFill>
                  </a:rPr>
                  <a:t>集成构建成功率</a:t>
                </a:r>
                <a:endParaRPr lang="en-US" altLang="zh-CN" sz="1100" b="1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8572" name="组合 18"/>
            <p:cNvGrpSpPr>
              <a:grpSpLocks/>
            </p:cNvGrpSpPr>
            <p:nvPr/>
          </p:nvGrpSpPr>
          <p:grpSpPr bwMode="auto">
            <a:xfrm>
              <a:off x="3452813" y="44450"/>
              <a:ext cx="5295900" cy="522288"/>
              <a:chOff x="3452633" y="44213"/>
              <a:chExt cx="5295561" cy="523220"/>
            </a:xfrm>
          </p:grpSpPr>
          <p:sp>
            <p:nvSpPr>
              <p:cNvPr id="108652" name="文本框 219"/>
              <p:cNvSpPr txBox="1">
                <a:spLocks noChangeArrowheads="1"/>
              </p:cNvSpPr>
              <p:nvPr/>
            </p:nvSpPr>
            <p:spPr bwMode="auto">
              <a:xfrm>
                <a:off x="3452633" y="44213"/>
                <a:ext cx="5295561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b="1">
                    <a:solidFill>
                      <a:srgbClr val="C00000"/>
                    </a:solidFill>
                    <a:latin typeface="微软雅黑" panose="020B0503020204020204" pitchFamily="34" charset="-122"/>
                  </a:rPr>
                  <a:t>YSDP-</a:t>
                </a:r>
                <a:r>
                  <a:rPr lang="zh-CN" altLang="en-US" b="1">
                    <a:solidFill>
                      <a:srgbClr val="C00000"/>
                    </a:solidFill>
                    <a:latin typeface="微软雅黑" panose="020B0503020204020204" pitchFamily="34" charset="-122"/>
                  </a:rPr>
                  <a:t>研发管理服务的</a:t>
                </a:r>
                <a:r>
                  <a:rPr lang="en-US" altLang="zh-CN" b="1">
                    <a:solidFill>
                      <a:srgbClr val="C00000"/>
                    </a:solidFill>
                    <a:latin typeface="微软雅黑" panose="020B0503020204020204" pitchFamily="34" charset="-122"/>
                  </a:rPr>
                  <a:t>5</a:t>
                </a:r>
                <a:r>
                  <a:rPr lang="zh-CN" altLang="en-US" b="1">
                    <a:solidFill>
                      <a:srgbClr val="C00000"/>
                    </a:solidFill>
                    <a:latin typeface="微软雅黑" panose="020B0503020204020204" pitchFamily="34" charset="-122"/>
                  </a:rPr>
                  <a:t>个层级</a:t>
                </a:r>
                <a:endParaRPr lang="en-US" altLang="zh-CN" b="1">
                  <a:solidFill>
                    <a:srgbClr val="C00000"/>
                  </a:solidFill>
                  <a:latin typeface="微软雅黑" panose="020B0503020204020204" pitchFamily="34" charset="-122"/>
                </a:endParaRPr>
              </a:p>
            </p:txBody>
          </p:sp>
          <p:cxnSp>
            <p:nvCxnSpPr>
              <p:cNvPr id="221" name="直接连接符 220"/>
              <p:cNvCxnSpPr/>
              <p:nvPr/>
            </p:nvCxnSpPr>
            <p:spPr>
              <a:xfrm flipV="1">
                <a:off x="3957330" y="545558"/>
                <a:ext cx="4593108" cy="19346"/>
              </a:xfrm>
              <a:prstGeom prst="line">
                <a:avLst/>
              </a:prstGeom>
              <a:ln w="38100">
                <a:gradFill flip="none" rotWithShape="1">
                  <a:gsLst>
                    <a:gs pos="0">
                      <a:schemeClr val="bg1">
                        <a:lumMod val="95000"/>
                        <a:alpha val="0"/>
                      </a:schemeClr>
                    </a:gs>
                    <a:gs pos="33000">
                      <a:srgbClr val="C00000"/>
                    </a:gs>
                    <a:gs pos="74000">
                      <a:srgbClr val="C00000"/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8573" name="组合 13"/>
            <p:cNvGrpSpPr>
              <a:grpSpLocks/>
            </p:cNvGrpSpPr>
            <p:nvPr/>
          </p:nvGrpSpPr>
          <p:grpSpPr bwMode="auto">
            <a:xfrm>
              <a:off x="792163" y="4994275"/>
              <a:ext cx="10136187" cy="881063"/>
              <a:chOff x="792452" y="4993619"/>
              <a:chExt cx="10135656" cy="881836"/>
            </a:xfrm>
          </p:grpSpPr>
          <p:sp>
            <p:nvSpPr>
              <p:cNvPr id="111" name="圆角矩形 110"/>
              <p:cNvSpPr/>
              <p:nvPr/>
            </p:nvSpPr>
            <p:spPr>
              <a:xfrm>
                <a:off x="792452" y="4993619"/>
                <a:ext cx="10135656" cy="881836"/>
              </a:xfrm>
              <a:prstGeom prst="roundRect">
                <a:avLst>
                  <a:gd name="adj" fmla="val 6374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zh-CN" sz="12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圆角矩形 66"/>
              <p:cNvSpPr/>
              <p:nvPr/>
            </p:nvSpPr>
            <p:spPr>
              <a:xfrm>
                <a:off x="901983" y="5243076"/>
                <a:ext cx="906416" cy="417878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dirty="0">
                    <a:solidFill>
                      <a:prstClr val="white"/>
                    </a:solidFill>
                  </a:rPr>
                  <a:t>CQ</a:t>
                </a:r>
                <a:r>
                  <a:rPr lang="zh-CN" altLang="en-US" sz="1600" b="1" dirty="0">
                    <a:solidFill>
                      <a:prstClr val="white"/>
                    </a:solidFill>
                  </a:rPr>
                  <a:t>、</a:t>
                </a:r>
                <a:r>
                  <a:rPr lang="en-US" altLang="zh-CN" sz="1600" b="1" dirty="0">
                    <a:solidFill>
                      <a:prstClr val="white"/>
                    </a:solidFill>
                  </a:rPr>
                  <a:t>CC</a:t>
                </a:r>
              </a:p>
            </p:txBody>
          </p:sp>
          <p:sp>
            <p:nvSpPr>
              <p:cNvPr id="85" name="圆角矩形 84"/>
              <p:cNvSpPr/>
              <p:nvPr/>
            </p:nvSpPr>
            <p:spPr>
              <a:xfrm>
                <a:off x="3064045" y="5243076"/>
                <a:ext cx="911177" cy="417878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dirty="0">
                    <a:solidFill>
                      <a:prstClr val="white"/>
                    </a:solidFill>
                  </a:rPr>
                  <a:t>wiki</a:t>
                </a:r>
              </a:p>
            </p:txBody>
          </p:sp>
          <p:sp>
            <p:nvSpPr>
              <p:cNvPr id="21" name="圆角矩形 20"/>
              <p:cNvSpPr/>
              <p:nvPr/>
            </p:nvSpPr>
            <p:spPr>
              <a:xfrm>
                <a:off x="1983015" y="5243076"/>
                <a:ext cx="908002" cy="417878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dirty="0" err="1">
                    <a:solidFill>
                      <a:prstClr val="white"/>
                    </a:solidFill>
                  </a:rPr>
                  <a:t>jira</a:t>
                </a:r>
                <a:endParaRPr lang="en-US" altLang="zh-CN" sz="16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圆角矩形 21"/>
              <p:cNvSpPr/>
              <p:nvPr/>
            </p:nvSpPr>
            <p:spPr>
              <a:xfrm>
                <a:off x="7338959" y="5243076"/>
                <a:ext cx="909589" cy="417878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dirty="0" smtClean="0">
                    <a:solidFill>
                      <a:prstClr val="white"/>
                    </a:solidFill>
                  </a:rPr>
                  <a:t>EAZY-BI</a:t>
                </a:r>
                <a:endParaRPr lang="en-US" altLang="zh-CN" sz="16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圆角矩形 22"/>
              <p:cNvSpPr/>
              <p:nvPr/>
            </p:nvSpPr>
            <p:spPr>
              <a:xfrm>
                <a:off x="6253166" y="5243076"/>
                <a:ext cx="911177" cy="417878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dirty="0" err="1">
                    <a:solidFill>
                      <a:prstClr val="white"/>
                    </a:solidFill>
                  </a:rPr>
                  <a:t>jenkins</a:t>
                </a:r>
                <a:endParaRPr lang="en-US" altLang="zh-CN" sz="16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圆角矩形 23"/>
              <p:cNvSpPr/>
              <p:nvPr/>
            </p:nvSpPr>
            <p:spPr>
              <a:xfrm>
                <a:off x="4149838" y="5243076"/>
                <a:ext cx="909590" cy="417878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dirty="0" smtClean="0">
                    <a:solidFill>
                      <a:prstClr val="white"/>
                    </a:solidFill>
                  </a:rPr>
                  <a:t>ZEPHYR</a:t>
                </a:r>
                <a:endParaRPr lang="en-US" altLang="zh-CN" sz="16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圆角矩形 24"/>
              <p:cNvSpPr/>
              <p:nvPr/>
            </p:nvSpPr>
            <p:spPr>
              <a:xfrm>
                <a:off x="5234044" y="5243076"/>
                <a:ext cx="909589" cy="417878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dirty="0" err="1">
                    <a:solidFill>
                      <a:prstClr val="white"/>
                    </a:solidFill>
                  </a:rPr>
                  <a:t>gitlab</a:t>
                </a:r>
                <a:endParaRPr lang="en-US" altLang="zh-CN" sz="16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圆角矩形 25"/>
              <p:cNvSpPr/>
              <p:nvPr/>
            </p:nvSpPr>
            <p:spPr>
              <a:xfrm>
                <a:off x="8423164" y="5243076"/>
                <a:ext cx="1135004" cy="417878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dirty="0">
                    <a:solidFill>
                      <a:prstClr val="white"/>
                    </a:solidFill>
                  </a:rPr>
                  <a:t>UAP-MQ</a:t>
                </a:r>
              </a:p>
            </p:txBody>
          </p:sp>
          <p:sp>
            <p:nvSpPr>
              <p:cNvPr id="223" name="圆角矩形 222"/>
              <p:cNvSpPr/>
              <p:nvPr/>
            </p:nvSpPr>
            <p:spPr>
              <a:xfrm>
                <a:off x="9680398" y="5239898"/>
                <a:ext cx="1135004" cy="417878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dirty="0" smtClean="0">
                    <a:solidFill>
                      <a:prstClr val="white"/>
                    </a:solidFill>
                  </a:rPr>
                  <a:t>UAP-CI</a:t>
                </a:r>
                <a:endParaRPr lang="en-US" altLang="zh-CN" sz="160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4" name="圆角矩形 223"/>
            <p:cNvSpPr/>
            <p:nvPr/>
          </p:nvSpPr>
          <p:spPr>
            <a:xfrm>
              <a:off x="11001375" y="5937250"/>
              <a:ext cx="1135063" cy="858838"/>
            </a:xfrm>
            <a:prstGeom prst="roundRect">
              <a:avLst>
                <a:gd name="adj" fmla="val 3569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285750" indent="-285750"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zh-CN" altLang="en-US" sz="1200" b="1" dirty="0">
                  <a:solidFill>
                    <a:prstClr val="white"/>
                  </a:solidFill>
                </a:rPr>
                <a:t>业务扩展</a:t>
              </a:r>
              <a:endParaRPr lang="en-US" altLang="zh-CN" sz="1200" b="1" dirty="0">
                <a:solidFill>
                  <a:prstClr val="white"/>
                </a:solidFill>
              </a:endParaRPr>
            </a:p>
            <a:p>
              <a:pPr marL="285750" indent="-285750"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zh-CN" altLang="en-US" sz="1200" b="1" dirty="0">
                  <a:solidFill>
                    <a:prstClr val="white"/>
                  </a:solidFill>
                </a:rPr>
                <a:t>网络安全</a:t>
              </a:r>
              <a:endParaRPr lang="en-US" altLang="zh-CN" sz="1200" b="1" dirty="0">
                <a:solidFill>
                  <a:prstClr val="white"/>
                </a:solidFill>
              </a:endParaRPr>
            </a:p>
            <a:p>
              <a:pPr marL="285750" indent="-285750"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zh-CN" altLang="en-US" sz="1200" b="1" dirty="0">
                  <a:solidFill>
                    <a:prstClr val="white"/>
                  </a:solidFill>
                </a:rPr>
                <a:t>日常运维</a:t>
              </a:r>
              <a:endParaRPr lang="en-US" altLang="zh-CN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225" name="圆角矩形 224"/>
            <p:cNvSpPr/>
            <p:nvPr/>
          </p:nvSpPr>
          <p:spPr>
            <a:xfrm>
              <a:off x="10979150" y="4994275"/>
              <a:ext cx="1135063" cy="884238"/>
            </a:xfrm>
            <a:prstGeom prst="roundRect">
              <a:avLst>
                <a:gd name="adj" fmla="val 5545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285750" indent="-285750"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zh-CN" altLang="en-US" sz="1200" b="1" dirty="0">
                  <a:solidFill>
                    <a:prstClr val="white"/>
                  </a:solidFill>
                </a:rPr>
                <a:t>应用管理</a:t>
              </a:r>
              <a:endParaRPr lang="en-US" altLang="zh-CN" sz="1200" b="1" dirty="0">
                <a:solidFill>
                  <a:prstClr val="white"/>
                </a:solidFill>
              </a:endParaRPr>
            </a:p>
            <a:p>
              <a:pPr marL="285750" indent="-285750"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zh-CN" altLang="en-US" sz="1200" b="1" dirty="0">
                  <a:solidFill>
                    <a:prstClr val="white"/>
                  </a:solidFill>
                </a:rPr>
                <a:t>数据管理</a:t>
              </a:r>
              <a:endParaRPr lang="en-US" altLang="zh-CN" sz="1200" b="1" dirty="0">
                <a:solidFill>
                  <a:prstClr val="white"/>
                </a:solidFill>
              </a:endParaRPr>
            </a:p>
            <a:p>
              <a:pPr marL="285750" indent="-285750"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zh-CN" altLang="en-US" sz="1200" b="1" dirty="0">
                  <a:solidFill>
                    <a:prstClr val="white"/>
                  </a:solidFill>
                </a:rPr>
                <a:t>技术探索</a:t>
              </a:r>
              <a:endParaRPr lang="en-US" altLang="zh-CN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226" name="圆角矩形 225"/>
            <p:cNvSpPr/>
            <p:nvPr/>
          </p:nvSpPr>
          <p:spPr>
            <a:xfrm>
              <a:off x="11001375" y="1166813"/>
              <a:ext cx="1135063" cy="1206500"/>
            </a:xfrm>
            <a:prstGeom prst="roundRect">
              <a:avLst>
                <a:gd name="adj" fmla="val 6749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285750" indent="-285750"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zh-CN" altLang="en-US" sz="1200" b="1" dirty="0">
                  <a:solidFill>
                    <a:prstClr val="white"/>
                  </a:solidFill>
                </a:rPr>
                <a:t>方式实施</a:t>
              </a:r>
              <a:endParaRPr lang="en-US" altLang="zh-CN" sz="1200" b="1" dirty="0">
                <a:solidFill>
                  <a:prstClr val="white"/>
                </a:solidFill>
              </a:endParaRPr>
            </a:p>
            <a:p>
              <a:pPr marL="285750" indent="-285750"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zh-CN" altLang="en-US" sz="1200" b="1" dirty="0">
                  <a:solidFill>
                    <a:prstClr val="white"/>
                  </a:solidFill>
                </a:rPr>
                <a:t>系统培训</a:t>
              </a:r>
              <a:endParaRPr lang="en-US" altLang="zh-CN" sz="1200" b="1" dirty="0">
                <a:solidFill>
                  <a:prstClr val="white"/>
                </a:solidFill>
              </a:endParaRPr>
            </a:p>
            <a:p>
              <a:pPr marL="285750" indent="-285750"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zh-CN" altLang="en-US" sz="1200" b="1" dirty="0">
                  <a:solidFill>
                    <a:prstClr val="white"/>
                  </a:solidFill>
                </a:rPr>
                <a:t>持续改进</a:t>
              </a:r>
              <a:endParaRPr lang="en-US" altLang="zh-CN" sz="1200" b="1" dirty="0">
                <a:solidFill>
                  <a:prstClr val="white"/>
                </a:solidFill>
              </a:endParaRPr>
            </a:p>
            <a:p>
              <a:pPr marL="285750" indent="-285750"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endParaRPr lang="en-US" altLang="zh-CN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227" name="圆角矩形 226"/>
            <p:cNvSpPr/>
            <p:nvPr/>
          </p:nvSpPr>
          <p:spPr>
            <a:xfrm>
              <a:off x="11001375" y="2435225"/>
              <a:ext cx="1135063" cy="2514600"/>
            </a:xfrm>
            <a:prstGeom prst="roundRect">
              <a:avLst>
                <a:gd name="adj" fmla="val 6749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200" b="1" dirty="0">
                <a:solidFill>
                  <a:prstClr val="white"/>
                </a:solidFill>
              </a:endParaRPr>
            </a:p>
            <a:p>
              <a:pPr marL="285750" indent="-285750"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zh-CN" altLang="en-US" sz="1200" b="1" dirty="0">
                  <a:solidFill>
                    <a:prstClr val="white"/>
                  </a:solidFill>
                </a:rPr>
                <a:t>方案整理</a:t>
              </a:r>
              <a:endParaRPr lang="en-US" altLang="zh-CN" sz="1200" b="1" dirty="0">
                <a:solidFill>
                  <a:prstClr val="white"/>
                </a:solidFill>
              </a:endParaRPr>
            </a:p>
            <a:p>
              <a:pPr marL="285750" indent="-285750"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zh-CN" altLang="en-US" sz="1200" b="1" dirty="0">
                  <a:solidFill>
                    <a:prstClr val="white"/>
                  </a:solidFill>
                </a:rPr>
                <a:t>咨询建议</a:t>
              </a:r>
              <a:endParaRPr lang="en-US" altLang="zh-CN" sz="1200" b="1" dirty="0">
                <a:solidFill>
                  <a:prstClr val="white"/>
                </a:solidFill>
              </a:endParaRPr>
            </a:p>
            <a:p>
              <a:pPr marL="285750" indent="-285750"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zh-CN" altLang="en-US" sz="1200" b="1" dirty="0">
                  <a:solidFill>
                    <a:prstClr val="white"/>
                  </a:solidFill>
                </a:rPr>
                <a:t>方案设计</a:t>
              </a:r>
              <a:endParaRPr lang="en-US" altLang="zh-CN" sz="1200" b="1" dirty="0">
                <a:solidFill>
                  <a:prstClr val="white"/>
                </a:solidFill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600" b="1" dirty="0">
                <a:solidFill>
                  <a:prstClr val="white"/>
                </a:solidFill>
              </a:endParaRPr>
            </a:p>
          </p:txBody>
        </p:sp>
        <p:sp>
          <p:nvSpPr>
            <p:cNvPr id="105" name="圆角矩形 104"/>
            <p:cNvSpPr>
              <a:spLocks noChangeAspect="1"/>
            </p:cNvSpPr>
            <p:nvPr/>
          </p:nvSpPr>
          <p:spPr>
            <a:xfrm>
              <a:off x="792163" y="692150"/>
              <a:ext cx="10136187" cy="45085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rgbClr val="C00000"/>
                  </a:solidFill>
                </a:rPr>
                <a:t>YSDP-</a:t>
              </a:r>
              <a:r>
                <a:rPr lang="zh-CN" altLang="en-US" sz="1600" b="1" dirty="0">
                  <a:solidFill>
                    <a:prstClr val="black"/>
                  </a:solidFill>
                </a:rPr>
                <a:t>集团最佳实践交流分享</a:t>
              </a:r>
              <a:endParaRPr lang="en-US" altLang="zh-CN" sz="1600" b="1" dirty="0">
                <a:solidFill>
                  <a:prstClr val="black"/>
                </a:solidFill>
              </a:endParaRPr>
            </a:p>
          </p:txBody>
        </p:sp>
        <p:grpSp>
          <p:nvGrpSpPr>
            <p:cNvPr id="108579" name="组合 16"/>
            <p:cNvGrpSpPr>
              <a:grpSpLocks/>
            </p:cNvGrpSpPr>
            <p:nvPr/>
          </p:nvGrpSpPr>
          <p:grpSpPr bwMode="auto">
            <a:xfrm>
              <a:off x="792163" y="1166813"/>
              <a:ext cx="10136187" cy="1206500"/>
              <a:chOff x="792452" y="1166287"/>
              <a:chExt cx="10135655" cy="1207461"/>
            </a:xfrm>
          </p:grpSpPr>
          <p:sp>
            <p:nvSpPr>
              <p:cNvPr id="27" name="圆角矩形 26"/>
              <p:cNvSpPr/>
              <p:nvPr/>
            </p:nvSpPr>
            <p:spPr>
              <a:xfrm>
                <a:off x="792452" y="1166287"/>
                <a:ext cx="10135655" cy="1207461"/>
              </a:xfrm>
              <a:prstGeom prst="roundRect">
                <a:avLst>
                  <a:gd name="adj" fmla="val 637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zh-CN" sz="12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圆角矩形 27"/>
              <p:cNvSpPr>
                <a:spLocks noChangeAspect="1"/>
              </p:cNvSpPr>
              <p:nvPr/>
            </p:nvSpPr>
            <p:spPr>
              <a:xfrm>
                <a:off x="2722751" y="1244136"/>
                <a:ext cx="1103254" cy="292333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dirty="0">
                    <a:solidFill>
                      <a:prstClr val="white"/>
                    </a:solidFill>
                  </a:rPr>
                  <a:t>NC</a:t>
                </a:r>
              </a:p>
            </p:txBody>
          </p:sp>
          <p:sp>
            <p:nvSpPr>
              <p:cNvPr id="29" name="圆角矩形 28"/>
              <p:cNvSpPr>
                <a:spLocks noChangeAspect="1"/>
              </p:cNvSpPr>
              <p:nvPr/>
            </p:nvSpPr>
            <p:spPr>
              <a:xfrm>
                <a:off x="4103803" y="1231426"/>
                <a:ext cx="1100079" cy="287567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b="1" dirty="0" smtClean="0">
                    <a:solidFill>
                      <a:prstClr val="white"/>
                    </a:solidFill>
                  </a:rPr>
                  <a:t>金融</a:t>
                </a:r>
                <a:endParaRPr lang="en-US" altLang="zh-CN" sz="16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圆角矩形 29"/>
              <p:cNvSpPr>
                <a:spLocks noChangeAspect="1"/>
              </p:cNvSpPr>
              <p:nvPr/>
            </p:nvSpPr>
            <p:spPr>
              <a:xfrm>
                <a:off x="5508666" y="1244136"/>
                <a:ext cx="1136590" cy="292333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dirty="0">
                    <a:solidFill>
                      <a:prstClr val="white"/>
                    </a:solidFill>
                  </a:rPr>
                  <a:t>U8</a:t>
                </a:r>
              </a:p>
            </p:txBody>
          </p:sp>
          <p:sp>
            <p:nvSpPr>
              <p:cNvPr id="31" name="圆角矩形 30"/>
              <p:cNvSpPr>
                <a:spLocks noChangeAspect="1"/>
              </p:cNvSpPr>
              <p:nvPr/>
            </p:nvSpPr>
            <p:spPr>
              <a:xfrm>
                <a:off x="8308869" y="1244136"/>
                <a:ext cx="1112780" cy="305043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b="1" dirty="0">
                    <a:solidFill>
                      <a:prstClr val="white"/>
                    </a:solidFill>
                  </a:rPr>
                  <a:t>医疗</a:t>
                </a:r>
                <a:endParaRPr lang="en-US" altLang="zh-CN" sz="16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圆角矩形 31"/>
              <p:cNvSpPr>
                <a:spLocks noChangeAspect="1"/>
              </p:cNvSpPr>
              <p:nvPr/>
            </p:nvSpPr>
            <p:spPr>
              <a:xfrm>
                <a:off x="9607376" y="1261613"/>
                <a:ext cx="1150878" cy="314575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b="1" dirty="0">
                    <a:solidFill>
                      <a:prstClr val="white"/>
                    </a:solidFill>
                  </a:rPr>
                  <a:t>政务</a:t>
                </a:r>
                <a:endParaRPr lang="en-US" altLang="zh-CN" sz="16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圆角矩形 32"/>
              <p:cNvSpPr>
                <a:spLocks noChangeAspect="1"/>
              </p:cNvSpPr>
              <p:nvPr/>
            </p:nvSpPr>
            <p:spPr>
              <a:xfrm>
                <a:off x="6946866" y="1244136"/>
                <a:ext cx="1106430" cy="303455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b="1" dirty="0">
                    <a:solidFill>
                      <a:prstClr val="white"/>
                    </a:solidFill>
                  </a:rPr>
                  <a:t>畅捷通</a:t>
                </a:r>
                <a:endParaRPr lang="en-US" altLang="zh-CN" sz="16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圆角矩形 106"/>
              <p:cNvSpPr/>
              <p:nvPr/>
            </p:nvSpPr>
            <p:spPr>
              <a:xfrm>
                <a:off x="4113328" y="1582543"/>
                <a:ext cx="350819" cy="363827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dirty="0">
                    <a:solidFill>
                      <a:prstClr val="white"/>
                    </a:solidFill>
                  </a:rPr>
                  <a:t>1</a:t>
                </a:r>
              </a:p>
            </p:txBody>
          </p:sp>
          <p:sp>
            <p:nvSpPr>
              <p:cNvPr id="108" name="圆角矩形 107"/>
              <p:cNvSpPr/>
              <p:nvPr/>
            </p:nvSpPr>
            <p:spPr>
              <a:xfrm>
                <a:off x="4483195" y="1582543"/>
                <a:ext cx="350820" cy="363827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dirty="0">
                    <a:solidFill>
                      <a:prstClr val="white"/>
                    </a:solidFill>
                  </a:rPr>
                  <a:t>2</a:t>
                </a:r>
              </a:p>
            </p:txBody>
          </p:sp>
          <p:sp>
            <p:nvSpPr>
              <p:cNvPr id="109" name="圆角矩形 108"/>
              <p:cNvSpPr/>
              <p:nvPr/>
            </p:nvSpPr>
            <p:spPr>
              <a:xfrm>
                <a:off x="4113328" y="1941604"/>
                <a:ext cx="350819" cy="363827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dirty="0">
                    <a:solidFill>
                      <a:prstClr val="white"/>
                    </a:solidFill>
                  </a:rPr>
                  <a:t>4</a:t>
                </a:r>
              </a:p>
            </p:txBody>
          </p:sp>
          <p:sp>
            <p:nvSpPr>
              <p:cNvPr id="112" name="圆角矩形 111"/>
              <p:cNvSpPr/>
              <p:nvPr/>
            </p:nvSpPr>
            <p:spPr>
              <a:xfrm>
                <a:off x="4853064" y="1568244"/>
                <a:ext cx="350819" cy="363828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dirty="0">
                    <a:solidFill>
                      <a:prstClr val="white"/>
                    </a:solidFill>
                  </a:rPr>
                  <a:t>3</a:t>
                </a:r>
              </a:p>
            </p:txBody>
          </p:sp>
          <p:sp>
            <p:nvSpPr>
              <p:cNvPr id="113" name="圆角矩形 112"/>
              <p:cNvSpPr/>
              <p:nvPr/>
            </p:nvSpPr>
            <p:spPr>
              <a:xfrm>
                <a:off x="4483195" y="1941604"/>
                <a:ext cx="350820" cy="363827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dirty="0">
                    <a:solidFill>
                      <a:prstClr val="white"/>
                    </a:solidFill>
                  </a:rPr>
                  <a:t>5</a:t>
                </a:r>
              </a:p>
            </p:txBody>
          </p:sp>
          <p:sp>
            <p:nvSpPr>
              <p:cNvPr id="114" name="圆角矩形 113"/>
              <p:cNvSpPr/>
              <p:nvPr/>
            </p:nvSpPr>
            <p:spPr>
              <a:xfrm>
                <a:off x="4853064" y="1941604"/>
                <a:ext cx="350819" cy="363827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dirty="0">
                    <a:solidFill>
                      <a:prstClr val="white"/>
                    </a:solidFill>
                  </a:rPr>
                  <a:t>6</a:t>
                </a:r>
              </a:p>
            </p:txBody>
          </p:sp>
          <p:sp>
            <p:nvSpPr>
              <p:cNvPr id="115" name="圆角矩形 114"/>
              <p:cNvSpPr/>
              <p:nvPr/>
            </p:nvSpPr>
            <p:spPr>
              <a:xfrm>
                <a:off x="2732275" y="1579366"/>
                <a:ext cx="350819" cy="36541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600" b="1" dirty="0">
                    <a:solidFill>
                      <a:prstClr val="white"/>
                    </a:solidFill>
                  </a:rPr>
                  <a:t>1</a:t>
                </a:r>
              </a:p>
            </p:txBody>
          </p:sp>
          <p:sp>
            <p:nvSpPr>
              <p:cNvPr id="116" name="圆角矩形 115"/>
              <p:cNvSpPr/>
              <p:nvPr/>
            </p:nvSpPr>
            <p:spPr>
              <a:xfrm>
                <a:off x="3102143" y="1579366"/>
                <a:ext cx="350820" cy="365416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dirty="0">
                    <a:solidFill>
                      <a:prstClr val="white"/>
                    </a:solidFill>
                  </a:rPr>
                  <a:t>2</a:t>
                </a:r>
              </a:p>
            </p:txBody>
          </p:sp>
          <p:sp>
            <p:nvSpPr>
              <p:cNvPr id="117" name="圆角矩形 116"/>
              <p:cNvSpPr/>
              <p:nvPr/>
            </p:nvSpPr>
            <p:spPr>
              <a:xfrm>
                <a:off x="2732275" y="1938427"/>
                <a:ext cx="350819" cy="363827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600" b="1" dirty="0">
                    <a:solidFill>
                      <a:prstClr val="white"/>
                    </a:solidFill>
                  </a:rPr>
                  <a:t>4</a:t>
                </a:r>
              </a:p>
            </p:txBody>
          </p:sp>
          <p:sp>
            <p:nvSpPr>
              <p:cNvPr id="120" name="圆角矩形 119"/>
              <p:cNvSpPr/>
              <p:nvPr/>
            </p:nvSpPr>
            <p:spPr>
              <a:xfrm>
                <a:off x="3472011" y="1579366"/>
                <a:ext cx="350819" cy="365416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dirty="0">
                    <a:solidFill>
                      <a:prstClr val="white"/>
                    </a:solidFill>
                  </a:rPr>
                  <a:t>3</a:t>
                </a:r>
              </a:p>
            </p:txBody>
          </p:sp>
          <p:sp>
            <p:nvSpPr>
              <p:cNvPr id="121" name="圆角矩形 120"/>
              <p:cNvSpPr/>
              <p:nvPr/>
            </p:nvSpPr>
            <p:spPr>
              <a:xfrm>
                <a:off x="3102143" y="1938427"/>
                <a:ext cx="350820" cy="363827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dirty="0">
                    <a:solidFill>
                      <a:prstClr val="white"/>
                    </a:solidFill>
                  </a:rPr>
                  <a:t>5</a:t>
                </a:r>
              </a:p>
            </p:txBody>
          </p:sp>
          <p:sp>
            <p:nvSpPr>
              <p:cNvPr id="124" name="圆角矩形 123"/>
              <p:cNvSpPr/>
              <p:nvPr/>
            </p:nvSpPr>
            <p:spPr>
              <a:xfrm>
                <a:off x="3472011" y="1938427"/>
                <a:ext cx="350819" cy="363827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600" b="1" dirty="0">
                    <a:solidFill>
                      <a:prstClr val="white"/>
                    </a:solidFill>
                  </a:rPr>
                  <a:t>6</a:t>
                </a:r>
              </a:p>
            </p:txBody>
          </p:sp>
          <p:sp>
            <p:nvSpPr>
              <p:cNvPr id="125" name="圆角矩形 124"/>
              <p:cNvSpPr/>
              <p:nvPr/>
            </p:nvSpPr>
            <p:spPr>
              <a:xfrm>
                <a:off x="5518191" y="1593664"/>
                <a:ext cx="350820" cy="363828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dirty="0">
                    <a:solidFill>
                      <a:prstClr val="white"/>
                    </a:solidFill>
                  </a:rPr>
                  <a:t>1</a:t>
                </a:r>
              </a:p>
            </p:txBody>
          </p:sp>
          <p:sp>
            <p:nvSpPr>
              <p:cNvPr id="126" name="圆角矩形 125"/>
              <p:cNvSpPr/>
              <p:nvPr/>
            </p:nvSpPr>
            <p:spPr>
              <a:xfrm>
                <a:off x="5888060" y="1593664"/>
                <a:ext cx="349232" cy="363828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dirty="0">
                    <a:solidFill>
                      <a:prstClr val="white"/>
                    </a:solidFill>
                  </a:rPr>
                  <a:t>2</a:t>
                </a:r>
              </a:p>
            </p:txBody>
          </p:sp>
          <p:sp>
            <p:nvSpPr>
              <p:cNvPr id="127" name="圆角矩形 126"/>
              <p:cNvSpPr/>
              <p:nvPr/>
            </p:nvSpPr>
            <p:spPr>
              <a:xfrm>
                <a:off x="5518191" y="1952725"/>
                <a:ext cx="350820" cy="363828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dirty="0">
                    <a:solidFill>
                      <a:prstClr val="white"/>
                    </a:solidFill>
                  </a:rPr>
                  <a:t>4</a:t>
                </a:r>
              </a:p>
            </p:txBody>
          </p:sp>
          <p:sp>
            <p:nvSpPr>
              <p:cNvPr id="128" name="圆角矩形 127"/>
              <p:cNvSpPr/>
              <p:nvPr/>
            </p:nvSpPr>
            <p:spPr>
              <a:xfrm>
                <a:off x="6257927" y="1579366"/>
                <a:ext cx="349232" cy="36541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dirty="0">
                    <a:solidFill>
                      <a:prstClr val="white"/>
                    </a:solidFill>
                  </a:rPr>
                  <a:t>3</a:t>
                </a:r>
              </a:p>
            </p:txBody>
          </p:sp>
          <p:sp>
            <p:nvSpPr>
              <p:cNvPr id="129" name="圆角矩形 128"/>
              <p:cNvSpPr/>
              <p:nvPr/>
            </p:nvSpPr>
            <p:spPr>
              <a:xfrm>
                <a:off x="5888060" y="1952725"/>
                <a:ext cx="349232" cy="363828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dirty="0">
                    <a:solidFill>
                      <a:prstClr val="white"/>
                    </a:solidFill>
                  </a:rPr>
                  <a:t>5</a:t>
                </a:r>
              </a:p>
            </p:txBody>
          </p:sp>
          <p:sp>
            <p:nvSpPr>
              <p:cNvPr id="130" name="圆角矩形 129"/>
              <p:cNvSpPr/>
              <p:nvPr/>
            </p:nvSpPr>
            <p:spPr>
              <a:xfrm>
                <a:off x="6257927" y="1952725"/>
                <a:ext cx="349232" cy="363828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dirty="0">
                    <a:solidFill>
                      <a:prstClr val="white"/>
                    </a:solidFill>
                  </a:rPr>
                  <a:t>6</a:t>
                </a:r>
              </a:p>
            </p:txBody>
          </p:sp>
          <p:sp>
            <p:nvSpPr>
              <p:cNvPr id="131" name="圆角矩形 130"/>
              <p:cNvSpPr/>
              <p:nvPr/>
            </p:nvSpPr>
            <p:spPr>
              <a:xfrm>
                <a:off x="6953216" y="1593664"/>
                <a:ext cx="350820" cy="363828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dirty="0">
                    <a:solidFill>
                      <a:prstClr val="white"/>
                    </a:solidFill>
                  </a:rPr>
                  <a:t>1</a:t>
                </a:r>
              </a:p>
            </p:txBody>
          </p:sp>
          <p:sp>
            <p:nvSpPr>
              <p:cNvPr id="132" name="圆角矩形 131"/>
              <p:cNvSpPr/>
              <p:nvPr/>
            </p:nvSpPr>
            <p:spPr>
              <a:xfrm>
                <a:off x="7323084" y="1593664"/>
                <a:ext cx="349232" cy="363828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dirty="0">
                    <a:solidFill>
                      <a:prstClr val="white"/>
                    </a:solidFill>
                  </a:rPr>
                  <a:t>2</a:t>
                </a:r>
              </a:p>
            </p:txBody>
          </p:sp>
          <p:sp>
            <p:nvSpPr>
              <p:cNvPr id="133" name="圆角矩形 132"/>
              <p:cNvSpPr/>
              <p:nvPr/>
            </p:nvSpPr>
            <p:spPr>
              <a:xfrm>
                <a:off x="6953216" y="1952725"/>
                <a:ext cx="350820" cy="363828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dirty="0">
                    <a:solidFill>
                      <a:prstClr val="white"/>
                    </a:solidFill>
                  </a:rPr>
                  <a:t>4</a:t>
                </a:r>
              </a:p>
            </p:txBody>
          </p:sp>
          <p:sp>
            <p:nvSpPr>
              <p:cNvPr id="134" name="圆角矩形 133"/>
              <p:cNvSpPr/>
              <p:nvPr/>
            </p:nvSpPr>
            <p:spPr>
              <a:xfrm>
                <a:off x="7691365" y="1579366"/>
                <a:ext cx="350819" cy="365416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dirty="0">
                    <a:solidFill>
                      <a:prstClr val="white"/>
                    </a:solidFill>
                  </a:rPr>
                  <a:t>3</a:t>
                </a:r>
              </a:p>
            </p:txBody>
          </p:sp>
          <p:sp>
            <p:nvSpPr>
              <p:cNvPr id="136" name="圆角矩形 135"/>
              <p:cNvSpPr/>
              <p:nvPr/>
            </p:nvSpPr>
            <p:spPr>
              <a:xfrm>
                <a:off x="7323084" y="1952725"/>
                <a:ext cx="349232" cy="363828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dirty="0">
                    <a:solidFill>
                      <a:prstClr val="white"/>
                    </a:solidFill>
                  </a:rPr>
                  <a:t>5</a:t>
                </a:r>
              </a:p>
            </p:txBody>
          </p:sp>
          <p:sp>
            <p:nvSpPr>
              <p:cNvPr id="139" name="圆角矩形 138"/>
              <p:cNvSpPr/>
              <p:nvPr/>
            </p:nvSpPr>
            <p:spPr>
              <a:xfrm>
                <a:off x="7691365" y="1952725"/>
                <a:ext cx="350819" cy="363828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dirty="0">
                    <a:solidFill>
                      <a:prstClr val="white"/>
                    </a:solidFill>
                  </a:rPr>
                  <a:t>6</a:t>
                </a:r>
              </a:p>
            </p:txBody>
          </p:sp>
          <p:sp>
            <p:nvSpPr>
              <p:cNvPr id="140" name="圆角矩形 139"/>
              <p:cNvSpPr/>
              <p:nvPr/>
            </p:nvSpPr>
            <p:spPr>
              <a:xfrm>
                <a:off x="8331093" y="1607964"/>
                <a:ext cx="350820" cy="363827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dirty="0">
                    <a:solidFill>
                      <a:prstClr val="white"/>
                    </a:solidFill>
                  </a:rPr>
                  <a:t>1</a:t>
                </a:r>
              </a:p>
            </p:txBody>
          </p:sp>
          <p:sp>
            <p:nvSpPr>
              <p:cNvPr id="141" name="圆角矩形 140"/>
              <p:cNvSpPr/>
              <p:nvPr/>
            </p:nvSpPr>
            <p:spPr>
              <a:xfrm>
                <a:off x="8700962" y="1607964"/>
                <a:ext cx="350819" cy="363827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dirty="0">
                    <a:solidFill>
                      <a:prstClr val="white"/>
                    </a:solidFill>
                  </a:rPr>
                  <a:t>2</a:t>
                </a:r>
              </a:p>
            </p:txBody>
          </p:sp>
          <p:sp>
            <p:nvSpPr>
              <p:cNvPr id="142" name="圆角矩形 141"/>
              <p:cNvSpPr/>
              <p:nvPr/>
            </p:nvSpPr>
            <p:spPr>
              <a:xfrm>
                <a:off x="8331093" y="1967024"/>
                <a:ext cx="350820" cy="363827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dirty="0">
                    <a:solidFill>
                      <a:prstClr val="white"/>
                    </a:solidFill>
                  </a:rPr>
                  <a:t>4</a:t>
                </a:r>
              </a:p>
            </p:txBody>
          </p:sp>
          <p:sp>
            <p:nvSpPr>
              <p:cNvPr id="143" name="圆角矩形 142"/>
              <p:cNvSpPr/>
              <p:nvPr/>
            </p:nvSpPr>
            <p:spPr>
              <a:xfrm>
                <a:off x="9070829" y="1593664"/>
                <a:ext cx="350820" cy="363828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dirty="0">
                    <a:solidFill>
                      <a:prstClr val="white"/>
                    </a:solidFill>
                  </a:rPr>
                  <a:t>3</a:t>
                </a:r>
              </a:p>
            </p:txBody>
          </p:sp>
          <p:sp>
            <p:nvSpPr>
              <p:cNvPr id="144" name="圆角矩形 143"/>
              <p:cNvSpPr/>
              <p:nvPr/>
            </p:nvSpPr>
            <p:spPr>
              <a:xfrm>
                <a:off x="8700962" y="1967024"/>
                <a:ext cx="350819" cy="363827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dirty="0">
                    <a:solidFill>
                      <a:prstClr val="white"/>
                    </a:solidFill>
                  </a:rPr>
                  <a:t>5</a:t>
                </a:r>
              </a:p>
            </p:txBody>
          </p:sp>
          <p:sp>
            <p:nvSpPr>
              <p:cNvPr id="145" name="圆角矩形 144"/>
              <p:cNvSpPr/>
              <p:nvPr/>
            </p:nvSpPr>
            <p:spPr>
              <a:xfrm>
                <a:off x="9070829" y="1967024"/>
                <a:ext cx="350820" cy="363827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dirty="0">
                    <a:solidFill>
                      <a:prstClr val="white"/>
                    </a:solidFill>
                  </a:rPr>
                  <a:t>6</a:t>
                </a:r>
              </a:p>
            </p:txBody>
          </p:sp>
          <p:sp>
            <p:nvSpPr>
              <p:cNvPr id="146" name="圆角矩形 145"/>
              <p:cNvSpPr/>
              <p:nvPr/>
            </p:nvSpPr>
            <p:spPr>
              <a:xfrm>
                <a:off x="9667698" y="1607964"/>
                <a:ext cx="350820" cy="363827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dirty="0">
                    <a:solidFill>
                      <a:prstClr val="white"/>
                    </a:solidFill>
                  </a:rPr>
                  <a:t>1</a:t>
                </a:r>
              </a:p>
            </p:txBody>
          </p:sp>
          <p:sp>
            <p:nvSpPr>
              <p:cNvPr id="147" name="圆角矩形 146"/>
              <p:cNvSpPr/>
              <p:nvPr/>
            </p:nvSpPr>
            <p:spPr>
              <a:xfrm>
                <a:off x="10037567" y="1607964"/>
                <a:ext cx="350819" cy="363827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dirty="0">
                    <a:solidFill>
                      <a:prstClr val="white"/>
                    </a:solidFill>
                  </a:rPr>
                  <a:t>2</a:t>
                </a:r>
              </a:p>
            </p:txBody>
          </p:sp>
          <p:sp>
            <p:nvSpPr>
              <p:cNvPr id="148" name="圆角矩形 147"/>
              <p:cNvSpPr/>
              <p:nvPr/>
            </p:nvSpPr>
            <p:spPr>
              <a:xfrm>
                <a:off x="9667698" y="1967024"/>
                <a:ext cx="350820" cy="363827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dirty="0">
                    <a:solidFill>
                      <a:prstClr val="white"/>
                    </a:solidFill>
                  </a:rPr>
                  <a:t>4</a:t>
                </a:r>
              </a:p>
            </p:txBody>
          </p:sp>
          <p:sp>
            <p:nvSpPr>
              <p:cNvPr id="149" name="圆角矩形 148"/>
              <p:cNvSpPr/>
              <p:nvPr/>
            </p:nvSpPr>
            <p:spPr>
              <a:xfrm>
                <a:off x="10407434" y="1593664"/>
                <a:ext cx="350820" cy="365416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dirty="0">
                    <a:solidFill>
                      <a:prstClr val="white"/>
                    </a:solidFill>
                  </a:rPr>
                  <a:t>3</a:t>
                </a:r>
              </a:p>
            </p:txBody>
          </p:sp>
          <p:sp>
            <p:nvSpPr>
              <p:cNvPr id="150" name="圆角矩形 149"/>
              <p:cNvSpPr/>
              <p:nvPr/>
            </p:nvSpPr>
            <p:spPr>
              <a:xfrm>
                <a:off x="10037567" y="1967024"/>
                <a:ext cx="350819" cy="363827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dirty="0">
                    <a:solidFill>
                      <a:prstClr val="white"/>
                    </a:solidFill>
                  </a:rPr>
                  <a:t>5</a:t>
                </a:r>
              </a:p>
            </p:txBody>
          </p:sp>
          <p:sp>
            <p:nvSpPr>
              <p:cNvPr id="151" name="圆角矩形 150"/>
              <p:cNvSpPr/>
              <p:nvPr/>
            </p:nvSpPr>
            <p:spPr>
              <a:xfrm>
                <a:off x="10407434" y="1967024"/>
                <a:ext cx="350820" cy="363827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dirty="0">
                    <a:solidFill>
                      <a:prstClr val="white"/>
                    </a:solidFill>
                  </a:rPr>
                  <a:t>6</a:t>
                </a:r>
              </a:p>
            </p:txBody>
          </p:sp>
          <p:sp>
            <p:nvSpPr>
              <p:cNvPr id="231" name="圆角矩形 230"/>
              <p:cNvSpPr>
                <a:spLocks noChangeAspect="1"/>
              </p:cNvSpPr>
              <p:nvPr/>
            </p:nvSpPr>
            <p:spPr>
              <a:xfrm>
                <a:off x="1355984" y="1242548"/>
                <a:ext cx="1103255" cy="292333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dirty="0">
                    <a:solidFill>
                      <a:prstClr val="white"/>
                    </a:solidFill>
                  </a:rPr>
                  <a:t>UAP</a:t>
                </a:r>
              </a:p>
            </p:txBody>
          </p:sp>
          <p:sp>
            <p:nvSpPr>
              <p:cNvPr id="232" name="圆角矩形 231"/>
              <p:cNvSpPr/>
              <p:nvPr/>
            </p:nvSpPr>
            <p:spPr>
              <a:xfrm>
                <a:off x="1365509" y="1577776"/>
                <a:ext cx="350820" cy="363828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dirty="0">
                    <a:solidFill>
                      <a:prstClr val="white"/>
                    </a:solidFill>
                  </a:rPr>
                  <a:t>1</a:t>
                </a:r>
              </a:p>
            </p:txBody>
          </p:sp>
          <p:sp>
            <p:nvSpPr>
              <p:cNvPr id="233" name="圆角矩形 232"/>
              <p:cNvSpPr/>
              <p:nvPr/>
            </p:nvSpPr>
            <p:spPr>
              <a:xfrm>
                <a:off x="1735378" y="1577776"/>
                <a:ext cx="350819" cy="363828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dirty="0">
                    <a:solidFill>
                      <a:prstClr val="white"/>
                    </a:solidFill>
                  </a:rPr>
                  <a:t>2</a:t>
                </a:r>
              </a:p>
            </p:txBody>
          </p:sp>
          <p:sp>
            <p:nvSpPr>
              <p:cNvPr id="234" name="圆角矩形 233"/>
              <p:cNvSpPr/>
              <p:nvPr/>
            </p:nvSpPr>
            <p:spPr>
              <a:xfrm>
                <a:off x="1365509" y="1936837"/>
                <a:ext cx="350820" cy="363828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dirty="0">
                    <a:solidFill>
                      <a:prstClr val="white"/>
                    </a:solidFill>
                  </a:rPr>
                  <a:t>4</a:t>
                </a:r>
              </a:p>
            </p:txBody>
          </p:sp>
          <p:sp>
            <p:nvSpPr>
              <p:cNvPr id="235" name="圆角矩形 234"/>
              <p:cNvSpPr/>
              <p:nvPr/>
            </p:nvSpPr>
            <p:spPr>
              <a:xfrm>
                <a:off x="2105245" y="1577776"/>
                <a:ext cx="350820" cy="363828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dirty="0">
                    <a:solidFill>
                      <a:prstClr val="white"/>
                    </a:solidFill>
                  </a:rPr>
                  <a:t>3</a:t>
                </a:r>
              </a:p>
            </p:txBody>
          </p:sp>
          <p:sp>
            <p:nvSpPr>
              <p:cNvPr id="236" name="圆角矩形 235"/>
              <p:cNvSpPr/>
              <p:nvPr/>
            </p:nvSpPr>
            <p:spPr>
              <a:xfrm>
                <a:off x="1735378" y="1936837"/>
                <a:ext cx="350819" cy="363828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dirty="0">
                    <a:solidFill>
                      <a:prstClr val="white"/>
                    </a:solidFill>
                  </a:rPr>
                  <a:t>5</a:t>
                </a:r>
              </a:p>
            </p:txBody>
          </p:sp>
          <p:sp>
            <p:nvSpPr>
              <p:cNvPr id="237" name="圆角矩形 236"/>
              <p:cNvSpPr/>
              <p:nvPr/>
            </p:nvSpPr>
            <p:spPr>
              <a:xfrm>
                <a:off x="2105245" y="1936837"/>
                <a:ext cx="350820" cy="363828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dirty="0">
                    <a:solidFill>
                      <a:prstClr val="white"/>
                    </a:solidFill>
                  </a:rPr>
                  <a:t>6</a:t>
                </a:r>
              </a:p>
            </p:txBody>
          </p:sp>
        </p:grpSp>
        <p:grpSp>
          <p:nvGrpSpPr>
            <p:cNvPr id="108580" name="组合 17"/>
            <p:cNvGrpSpPr>
              <a:grpSpLocks/>
            </p:cNvGrpSpPr>
            <p:nvPr/>
          </p:nvGrpSpPr>
          <p:grpSpPr bwMode="auto">
            <a:xfrm>
              <a:off x="-280988" y="157163"/>
              <a:ext cx="1323976" cy="6738937"/>
              <a:chOff x="-280686" y="156581"/>
              <a:chExt cx="1324095" cy="6739479"/>
            </a:xfrm>
          </p:grpSpPr>
          <p:sp>
            <p:nvSpPr>
              <p:cNvPr id="159" name="上箭头 158"/>
              <p:cNvSpPr/>
              <p:nvPr/>
            </p:nvSpPr>
            <p:spPr>
              <a:xfrm>
                <a:off x="-280686" y="156581"/>
                <a:ext cx="1324095" cy="6739479"/>
              </a:xfrm>
              <a:prstGeom prst="upArrow">
                <a:avLst>
                  <a:gd name="adj1" fmla="val 50000"/>
                  <a:gd name="adj2" fmla="val 28751"/>
                </a:avLst>
              </a:prstGeom>
              <a:gradFill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  <a:gs pos="57000">
                    <a:schemeClr val="accent1">
                      <a:lumMod val="75000"/>
                    </a:schemeClr>
                  </a:gs>
                  <a:gs pos="0">
                    <a:schemeClr val="tx1"/>
                  </a:gs>
                </a:gsLst>
                <a:path path="circle">
                  <a:fillToRect l="50000" t="-80000" r="50000" b="180000"/>
                </a:path>
              </a:gra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2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圆角矩形 136"/>
              <p:cNvSpPr/>
              <p:nvPr/>
            </p:nvSpPr>
            <p:spPr>
              <a:xfrm>
                <a:off x="67008" y="4994082"/>
                <a:ext cx="614418" cy="881134"/>
              </a:xfrm>
              <a:prstGeom prst="roundRect">
                <a:avLst/>
              </a:prstGeom>
              <a:solidFill>
                <a:srgbClr val="44546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altLang="zh-CN" sz="1200" b="1" dirty="0">
                    <a:solidFill>
                      <a:prstClr val="white"/>
                    </a:solidFill>
                  </a:rPr>
                  <a:t>[</a:t>
                </a:r>
                <a:r>
                  <a:rPr lang="zh-CN" altLang="en-US" sz="1200" b="1" dirty="0">
                    <a:solidFill>
                      <a:prstClr val="white"/>
                    </a:solidFill>
                  </a:rPr>
                  <a:t>二</a:t>
                </a:r>
                <a:r>
                  <a:rPr lang="en-US" altLang="zh-CN" sz="1200" b="1" dirty="0">
                    <a:solidFill>
                      <a:prstClr val="white"/>
                    </a:solidFill>
                  </a:rPr>
                  <a:t>]</a:t>
                </a:r>
              </a:p>
              <a:p>
                <a:pPr algn="ctr" eaLnBrk="1" hangingPunct="1">
                  <a:defRPr/>
                </a:pPr>
                <a:r>
                  <a:rPr lang="zh-CN" altLang="en-US" sz="1200" b="1" dirty="0">
                    <a:solidFill>
                      <a:prstClr val="white"/>
                    </a:solidFill>
                  </a:rPr>
                  <a:t>工具</a:t>
                </a:r>
                <a:endParaRPr lang="en-US" altLang="zh-CN" sz="1200" b="1" dirty="0">
                  <a:solidFill>
                    <a:prstClr val="white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zh-CN" altLang="en-US" sz="1200" b="1" dirty="0">
                    <a:solidFill>
                      <a:prstClr val="white"/>
                    </a:solidFill>
                  </a:rPr>
                  <a:t>平台</a:t>
                </a:r>
              </a:p>
            </p:txBody>
          </p:sp>
          <p:sp>
            <p:nvSpPr>
              <p:cNvPr id="138" name="圆角矩形 137"/>
              <p:cNvSpPr/>
              <p:nvPr/>
            </p:nvSpPr>
            <p:spPr>
              <a:xfrm>
                <a:off x="51132" y="5937133"/>
                <a:ext cx="638232" cy="858907"/>
              </a:xfrm>
              <a:prstGeom prst="roundRect">
                <a:avLst/>
              </a:prstGeom>
              <a:solidFill>
                <a:srgbClr val="44546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altLang="zh-CN" sz="1200" b="1" dirty="0">
                    <a:solidFill>
                      <a:prstClr val="white"/>
                    </a:solidFill>
                  </a:rPr>
                  <a:t>[</a:t>
                </a:r>
                <a:r>
                  <a:rPr lang="zh-CN" altLang="en-US" sz="1200" b="1" dirty="0">
                    <a:solidFill>
                      <a:prstClr val="white"/>
                    </a:solidFill>
                  </a:rPr>
                  <a:t>一</a:t>
                </a:r>
                <a:r>
                  <a:rPr lang="en-US" altLang="zh-CN" sz="1200" b="1" dirty="0">
                    <a:solidFill>
                      <a:prstClr val="white"/>
                    </a:solidFill>
                  </a:rPr>
                  <a:t>]</a:t>
                </a:r>
              </a:p>
              <a:p>
                <a:pPr algn="ctr" eaLnBrk="1" hangingPunct="1">
                  <a:defRPr/>
                </a:pPr>
                <a:r>
                  <a:rPr lang="zh-CN" altLang="en-US" sz="1200" b="1" dirty="0">
                    <a:solidFill>
                      <a:prstClr val="white"/>
                    </a:solidFill>
                  </a:rPr>
                  <a:t>基础设施</a:t>
                </a:r>
              </a:p>
            </p:txBody>
          </p:sp>
          <p:sp>
            <p:nvSpPr>
              <p:cNvPr id="41" name="圆角矩形 40"/>
              <p:cNvSpPr/>
              <p:nvPr/>
            </p:nvSpPr>
            <p:spPr>
              <a:xfrm>
                <a:off x="57482" y="1166312"/>
                <a:ext cx="622356" cy="1208184"/>
              </a:xfrm>
              <a:prstGeom prst="roundRect">
                <a:avLst/>
              </a:prstGeom>
              <a:solidFill>
                <a:srgbClr val="44546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altLang="zh-CN" sz="1200" b="1" dirty="0">
                    <a:solidFill>
                      <a:prstClr val="white"/>
                    </a:solidFill>
                  </a:rPr>
                  <a:t>[</a:t>
                </a:r>
                <a:r>
                  <a:rPr lang="zh-CN" altLang="en-US" sz="1200" b="1" dirty="0">
                    <a:solidFill>
                      <a:prstClr val="white"/>
                    </a:solidFill>
                  </a:rPr>
                  <a:t>四</a:t>
                </a:r>
                <a:r>
                  <a:rPr lang="en-US" altLang="zh-CN" sz="1200" b="1" dirty="0">
                    <a:solidFill>
                      <a:prstClr val="white"/>
                    </a:solidFill>
                  </a:rPr>
                  <a:t>]</a:t>
                </a:r>
              </a:p>
              <a:p>
                <a:pPr algn="ctr" eaLnBrk="1" hangingPunct="1">
                  <a:defRPr/>
                </a:pPr>
                <a:r>
                  <a:rPr lang="zh-CN" altLang="en-US" sz="1200" b="1" dirty="0">
                    <a:solidFill>
                      <a:prstClr val="white"/>
                    </a:solidFill>
                  </a:rPr>
                  <a:t>价值实现方案</a:t>
                </a:r>
              </a:p>
            </p:txBody>
          </p:sp>
          <p:sp>
            <p:nvSpPr>
              <p:cNvPr id="42" name="圆角矩形 41"/>
              <p:cNvSpPr/>
              <p:nvPr/>
            </p:nvSpPr>
            <p:spPr>
              <a:xfrm>
                <a:off x="62246" y="2434826"/>
                <a:ext cx="631882" cy="2483050"/>
              </a:xfrm>
              <a:prstGeom prst="roundRect">
                <a:avLst/>
              </a:prstGeom>
              <a:solidFill>
                <a:srgbClr val="44546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altLang="zh-CN" sz="1200" b="1" dirty="0">
                    <a:solidFill>
                      <a:prstClr val="white"/>
                    </a:solidFill>
                  </a:rPr>
                  <a:t>[</a:t>
                </a:r>
                <a:r>
                  <a:rPr lang="zh-CN" altLang="en-US" sz="1200" b="1" dirty="0">
                    <a:solidFill>
                      <a:prstClr val="white"/>
                    </a:solidFill>
                  </a:rPr>
                  <a:t>三</a:t>
                </a:r>
                <a:r>
                  <a:rPr lang="en-US" altLang="zh-CN" sz="1200" b="1" dirty="0">
                    <a:solidFill>
                      <a:prstClr val="white"/>
                    </a:solidFill>
                  </a:rPr>
                  <a:t>]</a:t>
                </a:r>
              </a:p>
              <a:p>
                <a:pPr algn="ctr" eaLnBrk="1" hangingPunct="1">
                  <a:defRPr/>
                </a:pPr>
                <a:r>
                  <a:rPr lang="zh-CN" altLang="en-US" sz="1200" b="1" dirty="0">
                    <a:solidFill>
                      <a:prstClr val="white"/>
                    </a:solidFill>
                  </a:rPr>
                  <a:t>业务应用</a:t>
                </a:r>
                <a:endParaRPr lang="en-US" altLang="zh-CN" sz="1200" b="1" dirty="0">
                  <a:solidFill>
                    <a:prstClr val="white"/>
                  </a:solidFill>
                </a:endParaRPr>
              </a:p>
              <a:p>
                <a:pPr algn="ctr" eaLnBrk="1" hangingPunct="1">
                  <a:defRPr/>
                </a:pPr>
                <a:r>
                  <a:rPr lang="zh-CN" altLang="en-US" sz="1200" b="1" dirty="0">
                    <a:solidFill>
                      <a:prstClr val="white"/>
                    </a:solidFill>
                  </a:rPr>
                  <a:t>设计</a:t>
                </a:r>
                <a:endParaRPr lang="en-US" altLang="zh-CN" sz="12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8" name="圆角矩形 237"/>
              <p:cNvSpPr/>
              <p:nvPr/>
            </p:nvSpPr>
            <p:spPr>
              <a:xfrm>
                <a:off x="52720" y="691611"/>
                <a:ext cx="623943" cy="450886"/>
              </a:xfrm>
              <a:prstGeom prst="roundRect">
                <a:avLst/>
              </a:prstGeom>
              <a:solidFill>
                <a:srgbClr val="44546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altLang="zh-CN" sz="1200" b="1" dirty="0">
                    <a:solidFill>
                      <a:prstClr val="white"/>
                    </a:solidFill>
                  </a:rPr>
                  <a:t>[</a:t>
                </a:r>
                <a:r>
                  <a:rPr lang="zh-CN" altLang="en-US" sz="1200" b="1" dirty="0">
                    <a:solidFill>
                      <a:prstClr val="white"/>
                    </a:solidFill>
                  </a:rPr>
                  <a:t>五</a:t>
                </a:r>
                <a:r>
                  <a:rPr lang="en-US" altLang="zh-CN" sz="1200" b="1" dirty="0">
                    <a:solidFill>
                      <a:prstClr val="white"/>
                    </a:solidFill>
                  </a:rPr>
                  <a:t>]</a:t>
                </a:r>
              </a:p>
            </p:txBody>
          </p:sp>
        </p:grpSp>
        <p:cxnSp>
          <p:nvCxnSpPr>
            <p:cNvPr id="157" name="肘形连接符 156"/>
            <p:cNvCxnSpPr>
              <a:stCxn id="90" idx="1"/>
            </p:cNvCxnSpPr>
            <p:nvPr/>
          </p:nvCxnSpPr>
          <p:spPr>
            <a:xfrm rot="10800000" flipH="1">
              <a:off x="1392238" y="3022600"/>
              <a:ext cx="15875" cy="1747838"/>
            </a:xfrm>
            <a:prstGeom prst="bentConnector4">
              <a:avLst>
                <a:gd name="adj1" fmla="val -3337288"/>
                <a:gd name="adj2" fmla="val 102682"/>
              </a:avLst>
            </a:prstGeom>
            <a:ln w="28575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圆角矩形 159"/>
            <p:cNvSpPr/>
            <p:nvPr/>
          </p:nvSpPr>
          <p:spPr>
            <a:xfrm>
              <a:off x="10999788" y="220663"/>
              <a:ext cx="1135062" cy="452437"/>
            </a:xfrm>
            <a:prstGeom prst="roundRect">
              <a:avLst>
                <a:gd name="adj" fmla="val 6749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>
                  <a:solidFill>
                    <a:prstClr val="white"/>
                  </a:solidFill>
                </a:rPr>
                <a:t>Our Job</a:t>
              </a:r>
            </a:p>
          </p:txBody>
        </p:sp>
        <p:sp>
          <p:nvSpPr>
            <p:cNvPr id="161" name="圆角矩形 160"/>
            <p:cNvSpPr/>
            <p:nvPr/>
          </p:nvSpPr>
          <p:spPr>
            <a:xfrm>
              <a:off x="10999788" y="692150"/>
              <a:ext cx="1135062" cy="484188"/>
            </a:xfrm>
            <a:prstGeom prst="roundRect">
              <a:avLst>
                <a:gd name="adj" fmla="val 6749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285750" indent="-285750"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zh-CN" altLang="en-US" sz="1200" b="1" dirty="0">
                  <a:solidFill>
                    <a:prstClr val="white"/>
                  </a:solidFill>
                </a:rPr>
                <a:t>组织沟通</a:t>
              </a:r>
              <a:endParaRPr lang="en-US" altLang="zh-CN" sz="1200" b="1" dirty="0">
                <a:solidFill>
                  <a:prstClr val="white"/>
                </a:solidFill>
              </a:endParaRPr>
            </a:p>
            <a:p>
              <a:pPr marL="285750" indent="-285750"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zh-CN" altLang="en-US" sz="1200" b="1" dirty="0">
                  <a:solidFill>
                    <a:prstClr val="white"/>
                  </a:solidFill>
                </a:rPr>
                <a:t>推进复用</a:t>
              </a:r>
              <a:endParaRPr lang="en-US" altLang="zh-CN" sz="1200" b="1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65107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94" name="组合 1"/>
          <p:cNvGrpSpPr>
            <a:grpSpLocks/>
          </p:cNvGrpSpPr>
          <p:nvPr/>
        </p:nvGrpSpPr>
        <p:grpSpPr bwMode="auto">
          <a:xfrm>
            <a:off x="558800" y="1320800"/>
            <a:ext cx="11183938" cy="4060825"/>
            <a:chOff x="558157" y="1321084"/>
            <a:chExt cx="11184581" cy="4060804"/>
          </a:xfrm>
        </p:grpSpPr>
        <p:sp>
          <p:nvSpPr>
            <p:cNvPr id="4" name="圆角矩形 3"/>
            <p:cNvSpPr/>
            <p:nvPr/>
          </p:nvSpPr>
          <p:spPr>
            <a:xfrm>
              <a:off x="558157" y="1321084"/>
              <a:ext cx="7142942" cy="4060804"/>
            </a:xfrm>
            <a:prstGeom prst="roundRect">
              <a:avLst>
                <a:gd name="adj" fmla="val 245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ysDash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0000" endA="300" endPos="55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rgbClr val="C00000"/>
                  </a:solidFill>
                </a:rPr>
                <a:t>集团研发管理服务</a:t>
              </a:r>
              <a:endParaRPr lang="en-US" altLang="zh-CN" sz="2400" b="1" dirty="0">
                <a:solidFill>
                  <a:srgbClr val="C00000"/>
                </a:solidFill>
              </a:endParaRPr>
            </a:p>
            <a:p>
              <a:pPr marL="457200" indent="-45720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r>
                <a:rPr lang="zh-CN" altLang="en-US" b="1" dirty="0">
                  <a:solidFill>
                    <a:srgbClr val="C00000"/>
                  </a:solidFill>
                </a:rPr>
                <a:t>对象：</a:t>
              </a:r>
              <a:r>
                <a:rPr lang="zh-CN" altLang="en-US" b="1" dirty="0">
                  <a:solidFill>
                    <a:prstClr val="white">
                      <a:lumMod val="50000"/>
                    </a:prstClr>
                  </a:solidFill>
                </a:rPr>
                <a:t>为集团内任意规模的研发团队提供服务</a:t>
              </a:r>
              <a:endParaRPr lang="en-US" altLang="zh-CN" b="1" dirty="0">
                <a:solidFill>
                  <a:prstClr val="white">
                    <a:lumMod val="50000"/>
                  </a:prstClr>
                </a:solidFill>
              </a:endParaRPr>
            </a:p>
            <a:p>
              <a:pPr marL="457200" indent="-45720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r>
                <a:rPr lang="zh-CN" altLang="en-US" b="1" dirty="0">
                  <a:solidFill>
                    <a:srgbClr val="C00000"/>
                  </a:solidFill>
                </a:rPr>
                <a:t>范围：</a:t>
              </a:r>
              <a:r>
                <a:rPr lang="zh-CN" altLang="en-US" b="1" dirty="0">
                  <a:solidFill>
                    <a:prstClr val="white">
                      <a:lumMod val="50000"/>
                    </a:prstClr>
                  </a:solidFill>
                </a:rPr>
                <a:t>研发管理业务相关</a:t>
              </a:r>
              <a:endParaRPr lang="en-US" altLang="zh-CN" b="1" dirty="0">
                <a:solidFill>
                  <a:prstClr val="white">
                    <a:lumMod val="50000"/>
                  </a:prstClr>
                </a:solidFill>
              </a:endParaRPr>
            </a:p>
            <a:p>
              <a:pPr marL="457200" indent="-45720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r>
                <a:rPr lang="zh-CN" altLang="en-US" b="1" dirty="0">
                  <a:solidFill>
                    <a:srgbClr val="C00000"/>
                  </a:solidFill>
                </a:rPr>
                <a:t>内容：</a:t>
              </a:r>
              <a:r>
                <a:rPr lang="zh-CN" altLang="en-US" b="1" dirty="0">
                  <a:solidFill>
                    <a:prstClr val="white">
                      <a:lumMod val="50000"/>
                    </a:prstClr>
                  </a:solidFill>
                </a:rPr>
                <a:t>研发管理综合服务体系</a:t>
              </a:r>
              <a:endParaRPr lang="en-US" altLang="zh-CN" b="1" dirty="0">
                <a:solidFill>
                  <a:prstClr val="white">
                    <a:lumMod val="50000"/>
                  </a:prstClr>
                </a:solidFill>
              </a:endParaRPr>
            </a:p>
            <a:p>
              <a:pPr marL="914400" lvl="1" indent="-45720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+mj-ea"/>
                <a:buAutoNum type="circleNumDbPlain"/>
                <a:defRPr/>
              </a:pPr>
              <a:r>
                <a:rPr lang="zh-CN" altLang="en-US" sz="1600" b="1" dirty="0">
                  <a:solidFill>
                    <a:srgbClr val="C00000"/>
                  </a:solidFill>
                </a:rPr>
                <a:t>云平台</a:t>
              </a:r>
              <a:endParaRPr lang="en-US" altLang="zh-CN" sz="1600" b="1" dirty="0">
                <a:solidFill>
                  <a:srgbClr val="C00000"/>
                </a:solidFill>
              </a:endParaRPr>
            </a:p>
            <a:p>
              <a:pPr marL="914400" lvl="1" indent="-45720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+mj-ea"/>
                <a:buAutoNum type="circleNumDbPlain"/>
                <a:defRPr/>
              </a:pPr>
              <a:r>
                <a:rPr lang="zh-CN" altLang="en-US" sz="1600" b="1" dirty="0">
                  <a:solidFill>
                    <a:prstClr val="white">
                      <a:lumMod val="50000"/>
                    </a:prstClr>
                  </a:solidFill>
                </a:rPr>
                <a:t>云平台</a:t>
              </a:r>
              <a:r>
                <a:rPr lang="en-US" altLang="zh-CN" sz="1600" b="1" dirty="0">
                  <a:solidFill>
                    <a:srgbClr val="C00000"/>
                  </a:solidFill>
                </a:rPr>
                <a:t>+</a:t>
              </a:r>
              <a:r>
                <a:rPr lang="zh-CN" altLang="en-US" sz="1600" b="1" dirty="0">
                  <a:solidFill>
                    <a:srgbClr val="C00000"/>
                  </a:solidFill>
                </a:rPr>
                <a:t>工具</a:t>
              </a:r>
              <a:endParaRPr lang="en-US" altLang="zh-CN" sz="1600" b="1" dirty="0">
                <a:solidFill>
                  <a:srgbClr val="C00000"/>
                </a:solidFill>
              </a:endParaRPr>
            </a:p>
            <a:p>
              <a:pPr marL="914400" lvl="1" indent="-45720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+mj-ea"/>
                <a:buAutoNum type="circleNumDbPlain"/>
                <a:defRPr/>
              </a:pPr>
              <a:r>
                <a:rPr lang="zh-CN" altLang="en-US" sz="1600" b="1" dirty="0">
                  <a:solidFill>
                    <a:prstClr val="white">
                      <a:lumMod val="50000"/>
                    </a:prstClr>
                  </a:solidFill>
                </a:rPr>
                <a:t>云平台</a:t>
              </a:r>
              <a:r>
                <a:rPr lang="en-US" altLang="zh-CN" sz="1600" b="1" dirty="0">
                  <a:solidFill>
                    <a:prstClr val="white">
                      <a:lumMod val="50000"/>
                    </a:prstClr>
                  </a:solidFill>
                </a:rPr>
                <a:t>+</a:t>
              </a:r>
              <a:r>
                <a:rPr lang="zh-CN" altLang="en-US" sz="1600" b="1" dirty="0">
                  <a:solidFill>
                    <a:prstClr val="white">
                      <a:lumMod val="50000"/>
                    </a:prstClr>
                  </a:solidFill>
                </a:rPr>
                <a:t>工具</a:t>
              </a:r>
              <a:r>
                <a:rPr lang="en-US" altLang="zh-CN" sz="1600" b="1" dirty="0">
                  <a:solidFill>
                    <a:srgbClr val="C00000"/>
                  </a:solidFill>
                </a:rPr>
                <a:t>+</a:t>
              </a:r>
              <a:r>
                <a:rPr lang="zh-CN" altLang="en-US" sz="1600" b="1" dirty="0">
                  <a:solidFill>
                    <a:srgbClr val="C00000"/>
                  </a:solidFill>
                </a:rPr>
                <a:t>业务管理方案</a:t>
              </a:r>
              <a:endParaRPr lang="en-US" altLang="zh-CN" sz="1600" b="1" dirty="0">
                <a:solidFill>
                  <a:srgbClr val="C00000"/>
                </a:solidFill>
              </a:endParaRPr>
            </a:p>
            <a:p>
              <a:pPr marL="914400" lvl="1" indent="-45720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+mj-ea"/>
                <a:buAutoNum type="circleNumDbPlain"/>
                <a:defRPr/>
              </a:pPr>
              <a:r>
                <a:rPr lang="zh-CN" altLang="en-US" sz="1600" b="1" dirty="0">
                  <a:solidFill>
                    <a:prstClr val="white">
                      <a:lumMod val="50000"/>
                    </a:prstClr>
                  </a:solidFill>
                </a:rPr>
                <a:t>云平台</a:t>
              </a:r>
              <a:r>
                <a:rPr lang="en-US" altLang="zh-CN" sz="1600" b="1" dirty="0">
                  <a:solidFill>
                    <a:prstClr val="white">
                      <a:lumMod val="50000"/>
                    </a:prstClr>
                  </a:solidFill>
                </a:rPr>
                <a:t>+</a:t>
              </a:r>
              <a:r>
                <a:rPr lang="zh-CN" altLang="en-US" sz="1600" b="1" dirty="0">
                  <a:solidFill>
                    <a:prstClr val="white">
                      <a:lumMod val="50000"/>
                    </a:prstClr>
                  </a:solidFill>
                </a:rPr>
                <a:t>工具</a:t>
              </a:r>
              <a:r>
                <a:rPr lang="en-US" altLang="zh-CN" sz="1600" b="1" dirty="0" smtClean="0">
                  <a:solidFill>
                    <a:prstClr val="white">
                      <a:lumMod val="50000"/>
                    </a:prstClr>
                  </a:solidFill>
                </a:rPr>
                <a:t>+</a:t>
              </a:r>
              <a:r>
                <a:rPr lang="zh-CN" altLang="en-US" sz="1600" b="1" dirty="0" smtClean="0">
                  <a:solidFill>
                    <a:prstClr val="white">
                      <a:lumMod val="50000"/>
                    </a:prstClr>
                  </a:solidFill>
                </a:rPr>
                <a:t>业务管理方案</a:t>
              </a:r>
              <a:r>
                <a:rPr lang="en-US" altLang="zh-CN" sz="1600" b="1" dirty="0" smtClean="0">
                  <a:solidFill>
                    <a:srgbClr val="C00000"/>
                  </a:solidFill>
                </a:rPr>
                <a:t>+</a:t>
              </a:r>
              <a:r>
                <a:rPr lang="zh-CN" altLang="en-US" sz="1600" b="1" dirty="0">
                  <a:solidFill>
                    <a:srgbClr val="C00000"/>
                  </a:solidFill>
                </a:rPr>
                <a:t>实施上线</a:t>
              </a:r>
              <a:endParaRPr lang="en-US" altLang="zh-CN" sz="1600" b="1" dirty="0">
                <a:solidFill>
                  <a:srgbClr val="C00000"/>
                </a:solidFill>
              </a:endParaRPr>
            </a:p>
            <a:p>
              <a:pPr marL="914400" lvl="1" indent="-45720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+mj-ea"/>
                <a:buAutoNum type="circleNumDbPlain"/>
                <a:defRPr/>
              </a:pPr>
              <a:r>
                <a:rPr lang="zh-CN" altLang="en-US" sz="1600" b="1" dirty="0">
                  <a:solidFill>
                    <a:prstClr val="white">
                      <a:lumMod val="50000"/>
                    </a:prstClr>
                  </a:solidFill>
                </a:rPr>
                <a:t>云平台</a:t>
              </a:r>
              <a:r>
                <a:rPr lang="en-US" altLang="zh-CN" sz="1600" b="1" dirty="0">
                  <a:solidFill>
                    <a:prstClr val="white">
                      <a:lumMod val="50000"/>
                    </a:prstClr>
                  </a:solidFill>
                </a:rPr>
                <a:t>+</a:t>
              </a:r>
              <a:r>
                <a:rPr lang="zh-CN" altLang="en-US" sz="1600" b="1" dirty="0">
                  <a:solidFill>
                    <a:prstClr val="white">
                      <a:lumMod val="50000"/>
                    </a:prstClr>
                  </a:solidFill>
                </a:rPr>
                <a:t>工具</a:t>
              </a:r>
              <a:r>
                <a:rPr lang="en-US" altLang="zh-CN" sz="1600" b="1" dirty="0" smtClean="0">
                  <a:solidFill>
                    <a:prstClr val="white">
                      <a:lumMod val="50000"/>
                    </a:prstClr>
                  </a:solidFill>
                </a:rPr>
                <a:t>+</a:t>
              </a:r>
              <a:r>
                <a:rPr lang="zh-CN" altLang="en-US" sz="1600" b="1" dirty="0" smtClean="0">
                  <a:solidFill>
                    <a:prstClr val="white">
                      <a:lumMod val="50000"/>
                    </a:prstClr>
                  </a:solidFill>
                </a:rPr>
                <a:t>业务管理方案</a:t>
              </a:r>
              <a:r>
                <a:rPr lang="en-US" altLang="zh-CN" sz="1600" b="1" dirty="0" smtClean="0">
                  <a:solidFill>
                    <a:prstClr val="white">
                      <a:lumMod val="50000"/>
                    </a:prstClr>
                  </a:solidFill>
                </a:rPr>
                <a:t>+</a:t>
              </a:r>
              <a:r>
                <a:rPr lang="zh-CN" altLang="en-US" sz="1600" b="1" dirty="0">
                  <a:solidFill>
                    <a:prstClr val="white">
                      <a:lumMod val="50000"/>
                    </a:prstClr>
                  </a:solidFill>
                </a:rPr>
                <a:t>实施上线</a:t>
              </a:r>
              <a:r>
                <a:rPr lang="en-US" altLang="zh-CN" sz="1600" b="1" dirty="0">
                  <a:solidFill>
                    <a:srgbClr val="C00000"/>
                  </a:solidFill>
                </a:rPr>
                <a:t>+</a:t>
              </a:r>
              <a:r>
                <a:rPr lang="zh-CN" altLang="en-US" sz="1600" b="1" dirty="0">
                  <a:solidFill>
                    <a:srgbClr val="C00000"/>
                  </a:solidFill>
                </a:rPr>
                <a:t>最佳实践共享复用</a:t>
              </a:r>
              <a:endParaRPr lang="en-US" altLang="zh-CN" sz="1600" b="1" dirty="0">
                <a:solidFill>
                  <a:srgbClr val="C00000"/>
                </a:solidFill>
              </a:endParaRPr>
            </a:p>
            <a:p>
              <a:pPr marL="914400" lvl="1" indent="-45720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endParaRPr lang="en-US" altLang="zh-CN" b="1" dirty="0">
                <a:solidFill>
                  <a:srgbClr val="C00000"/>
                </a:solidFill>
              </a:endParaRPr>
            </a:p>
            <a:p>
              <a:pPr lvl="1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b="1" dirty="0">
                <a:solidFill>
                  <a:srgbClr val="C00000"/>
                </a:solidFill>
              </a:endParaRPr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8232573" y="3280049"/>
              <a:ext cx="3510165" cy="2101839"/>
            </a:xfrm>
            <a:prstGeom prst="roundRect">
              <a:avLst>
                <a:gd name="adj" fmla="val 2458"/>
              </a:avLst>
            </a:prstGeom>
            <a:solidFill>
              <a:srgbClr val="C00000"/>
            </a:solidFill>
            <a:ln w="28575">
              <a:solidFill>
                <a:schemeClr val="bg1">
                  <a:lumMod val="75000"/>
                </a:scheme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>
                  <a:solidFill>
                    <a:prstClr val="white"/>
                  </a:solidFill>
                </a:rPr>
                <a:t>何英华</a:t>
              </a:r>
              <a:endParaRPr lang="en-US" altLang="zh-CN" sz="2000" b="1" dirty="0">
                <a:solidFill>
                  <a:prstClr val="white"/>
                </a:solidFill>
              </a:endParaRPr>
            </a:p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dirty="0">
                  <a:solidFill>
                    <a:prstClr val="white"/>
                  </a:solidFill>
                </a:rPr>
                <a:t>集团开发管理部</a:t>
              </a:r>
              <a:endParaRPr lang="en-US" altLang="zh-CN" sz="1600" b="1" dirty="0">
                <a:solidFill>
                  <a:prstClr val="white"/>
                </a:solidFill>
              </a:endParaRPr>
            </a:p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prstClr val="white"/>
                  </a:solidFill>
                  <a:hlinkClick r:id="rId2"/>
                </a:rPr>
                <a:t>hyh@yonyou.com</a:t>
              </a:r>
              <a:endParaRPr lang="en-US" altLang="zh-CN" sz="1600" b="1" dirty="0">
                <a:solidFill>
                  <a:prstClr val="white"/>
                </a:solidFill>
              </a:endParaRPr>
            </a:p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prstClr val="white"/>
                  </a:solidFill>
                </a:rPr>
                <a:t>010-62435712 </a:t>
              </a:r>
            </a:p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prstClr val="white"/>
                  </a:solidFill>
                </a:rPr>
                <a:t>158-1104-3986</a:t>
              </a:r>
            </a:p>
            <a:p>
              <a:pPr marL="914400" lvl="1" indent="-45720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endParaRPr lang="en-US" altLang="zh-CN" b="1" dirty="0">
                <a:solidFill>
                  <a:prstClr val="white"/>
                </a:solidFill>
              </a:endParaRPr>
            </a:p>
            <a:p>
              <a:pPr lvl="1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b="1" dirty="0">
                <a:solidFill>
                  <a:prstClr val="white"/>
                </a:solidFill>
              </a:endParaRPr>
            </a:p>
          </p:txBody>
        </p:sp>
        <p:sp>
          <p:nvSpPr>
            <p:cNvPr id="6" name="虚尾箭头 5"/>
            <p:cNvSpPr/>
            <p:nvPr/>
          </p:nvSpPr>
          <p:spPr>
            <a:xfrm>
              <a:off x="7397500" y="4075383"/>
              <a:ext cx="1138303" cy="769933"/>
            </a:xfrm>
            <a:prstGeom prst="stripedRightArrow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685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标题 4"/>
          <p:cNvSpPr>
            <a:spLocks noGrp="1"/>
          </p:cNvSpPr>
          <p:nvPr>
            <p:ph type="title" idx="4294967295"/>
          </p:nvPr>
        </p:nvSpPr>
        <p:spPr>
          <a:xfrm>
            <a:off x="4371816" y="3677698"/>
            <a:ext cx="3749675" cy="1325563"/>
          </a:xfrm>
        </p:spPr>
        <p:txBody>
          <a:bodyPr/>
          <a:lstStyle/>
          <a:p>
            <a:r>
              <a:rPr lang="zh-CN" altLang="en-US" sz="4800" dirty="0" smtClean="0"/>
              <a:t>谢谢大家！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3236833" y="5003261"/>
            <a:ext cx="601964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3000">
                  <a:srgbClr val="C00000"/>
                </a:gs>
                <a:gs pos="74000">
                  <a:srgbClr val="C00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 4"/>
          <p:cNvSpPr txBox="1">
            <a:spLocks/>
          </p:cNvSpPr>
          <p:nvPr/>
        </p:nvSpPr>
        <p:spPr bwMode="auto">
          <a:xfrm>
            <a:off x="4199455" y="5003261"/>
            <a:ext cx="3749675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680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r>
              <a:rPr lang="zh-CN" altLang="en-US" sz="2800" kern="0" dirty="0" smtClean="0"/>
              <a:t>集团开发管理部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66" y="687133"/>
            <a:ext cx="11074718" cy="590125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5" name="圆角矩形 14"/>
          <p:cNvSpPr/>
          <p:nvPr/>
        </p:nvSpPr>
        <p:spPr>
          <a:xfrm>
            <a:off x="6087999" y="1976819"/>
            <a:ext cx="1506538" cy="69215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prstClr val="white"/>
                </a:solidFill>
              </a:rPr>
              <a:t>项目进度</a:t>
            </a:r>
            <a:endParaRPr lang="en-US" altLang="zh-CN" b="1" dirty="0">
              <a:solidFill>
                <a:prstClr val="white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546662" y="2095881"/>
            <a:ext cx="452437" cy="454025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</a:rPr>
              <a:t>1</a:t>
            </a:r>
            <a:endParaRPr lang="zh-CN" altLang="en-US" sz="2400" b="1" dirty="0">
              <a:solidFill>
                <a:prstClr val="white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732150" y="3530922"/>
            <a:ext cx="1814512" cy="69215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prstClr val="white"/>
                </a:solidFill>
              </a:rPr>
              <a:t>需求完成情况</a:t>
            </a:r>
            <a:endParaRPr lang="en-US" altLang="zh-CN" b="1" dirty="0">
              <a:solidFill>
                <a:prstClr val="white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3278125" y="3618235"/>
            <a:ext cx="454025" cy="452437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</a:rPr>
              <a:t>2</a:t>
            </a:r>
            <a:endParaRPr lang="zh-CN" altLang="en-US" sz="2400" b="1" dirty="0">
              <a:solidFill>
                <a:prstClr val="white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5842064" y="5204088"/>
            <a:ext cx="2363152" cy="69215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prstClr val="white"/>
                </a:solidFill>
              </a:rPr>
              <a:t>项目问题经办人统计</a:t>
            </a:r>
            <a:endParaRPr lang="en-US" altLang="zh-CN" b="1" dirty="0">
              <a:solidFill>
                <a:prstClr val="white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388039" y="5323151"/>
            <a:ext cx="454025" cy="454025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</a:rPr>
              <a:t>3</a:t>
            </a:r>
            <a:endParaRPr lang="zh-CN" altLang="en-US" sz="2400" b="1" dirty="0">
              <a:solidFill>
                <a:prstClr val="white"/>
              </a:solidFill>
            </a:endParaRPr>
          </a:p>
        </p:txBody>
      </p:sp>
      <p:sp>
        <p:nvSpPr>
          <p:cNvPr id="21" name="标题 3"/>
          <p:cNvSpPr txBox="1">
            <a:spLocks/>
          </p:cNvSpPr>
          <p:nvPr/>
        </p:nvSpPr>
        <p:spPr>
          <a:xfrm>
            <a:off x="223838" y="85725"/>
            <a:ext cx="4722812" cy="55880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en-US" altLang="zh-CN" sz="2800" b="1" dirty="0" smtClean="0"/>
              <a:t>1.</a:t>
            </a:r>
            <a:r>
              <a:rPr lang="zh-CN" altLang="en-US" sz="2800" b="1" dirty="0" smtClean="0"/>
              <a:t>工作门户</a:t>
            </a:r>
            <a:r>
              <a:rPr lang="en-US" altLang="zh-CN" sz="2800" b="1" dirty="0" smtClean="0"/>
              <a:t>-</a:t>
            </a:r>
            <a:r>
              <a:rPr lang="zh-CN" altLang="en-US" sz="2800" b="1" dirty="0" smtClean="0"/>
              <a:t>项目看板</a:t>
            </a:r>
            <a:endParaRPr lang="en-US" altLang="zh-CN" sz="3600" b="1" dirty="0"/>
          </a:p>
          <a:p>
            <a:pPr algn="l">
              <a:defRPr/>
            </a:pP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</a:t>
            </a:r>
            <a:b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</a:b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				       </a:t>
            </a:r>
            <a:r>
              <a:rPr lang="zh-CN" altLang="en-US" sz="1600" kern="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</a:rPr>
              <a:t>				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</a:rPr>
              <a:t>             </a:t>
            </a:r>
            <a:endParaRPr lang="zh-CN" altLang="en-US" sz="1600" kern="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18421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12" y="600075"/>
            <a:ext cx="11001375" cy="56578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47106" name="组合 2"/>
          <p:cNvGrpSpPr>
            <a:grpSpLocks/>
          </p:cNvGrpSpPr>
          <p:nvPr/>
        </p:nvGrpSpPr>
        <p:grpSpPr bwMode="auto">
          <a:xfrm>
            <a:off x="1042988" y="2168524"/>
            <a:ext cx="2820987" cy="3138487"/>
            <a:chOff x="947738" y="2102340"/>
            <a:chExt cx="2820987" cy="3138487"/>
          </a:xfrm>
        </p:grpSpPr>
        <p:grpSp>
          <p:nvGrpSpPr>
            <p:cNvPr id="47117" name="组合 15"/>
            <p:cNvGrpSpPr>
              <a:grpSpLocks/>
            </p:cNvGrpSpPr>
            <p:nvPr/>
          </p:nvGrpSpPr>
          <p:grpSpPr bwMode="auto">
            <a:xfrm>
              <a:off x="947738" y="2102340"/>
              <a:ext cx="2820987" cy="692150"/>
              <a:chOff x="957263" y="2101849"/>
              <a:chExt cx="2820987" cy="692150"/>
            </a:xfrm>
          </p:grpSpPr>
          <p:sp>
            <p:nvSpPr>
              <p:cNvPr id="5" name="圆角矩形 4"/>
              <p:cNvSpPr/>
              <p:nvPr/>
            </p:nvSpPr>
            <p:spPr>
              <a:xfrm>
                <a:off x="1541463" y="2101849"/>
                <a:ext cx="2236787" cy="692150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fontAlgn="auto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b="1" dirty="0">
                    <a:solidFill>
                      <a:prstClr val="white"/>
                    </a:solidFill>
                  </a:rPr>
                  <a:t>项目角色可自定义</a:t>
                </a:r>
                <a:endParaRPr lang="en-US" altLang="zh-CN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957263" y="2220912"/>
                <a:ext cx="454025" cy="45402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400" b="1" dirty="0">
                    <a:solidFill>
                      <a:prstClr val="white"/>
                    </a:solidFill>
                  </a:rPr>
                  <a:t>1</a:t>
                </a:r>
                <a:endParaRPr lang="zh-CN" altLang="en-US" sz="240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圆角矩形 13"/>
            <p:cNvSpPr/>
            <p:nvPr/>
          </p:nvSpPr>
          <p:spPr>
            <a:xfrm>
              <a:off x="2125663" y="3097702"/>
              <a:ext cx="1168400" cy="2143125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19" name="直接箭头连接符 18"/>
            <p:cNvCxnSpPr>
              <a:endCxn id="14" idx="0"/>
            </p:cNvCxnSpPr>
            <p:nvPr/>
          </p:nvCxnSpPr>
          <p:spPr>
            <a:xfrm>
              <a:off x="2709863" y="2780202"/>
              <a:ext cx="0" cy="3175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标题 3"/>
          <p:cNvSpPr txBox="1">
            <a:spLocks/>
          </p:cNvSpPr>
          <p:nvPr/>
        </p:nvSpPr>
        <p:spPr>
          <a:xfrm>
            <a:off x="223838" y="85725"/>
            <a:ext cx="8530018" cy="55880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en-US" altLang="zh-CN" sz="2800" b="1" dirty="0"/>
              <a:t>1.</a:t>
            </a:r>
            <a:r>
              <a:rPr lang="zh-CN" altLang="en-US" sz="2800" b="1" dirty="0"/>
              <a:t>工作门户</a:t>
            </a:r>
            <a:r>
              <a:rPr lang="en-US" altLang="zh-CN" sz="2800" b="1" dirty="0" smtClean="0"/>
              <a:t>-</a:t>
            </a:r>
            <a:r>
              <a:rPr lang="zh-CN" altLang="en-US" sz="2800" b="1" dirty="0" smtClean="0"/>
              <a:t>可</a:t>
            </a:r>
            <a:r>
              <a:rPr lang="zh-CN" altLang="en-US" sz="2800" b="1" dirty="0"/>
              <a:t>按</a:t>
            </a:r>
            <a:r>
              <a:rPr lang="zh-CN" altLang="en-US" sz="2800" b="1" dirty="0" smtClean="0"/>
              <a:t>角色管理人员和权限</a:t>
            </a:r>
            <a:endParaRPr lang="en-US" altLang="zh-CN" sz="3600" b="1" dirty="0"/>
          </a:p>
          <a:p>
            <a:pPr algn="l">
              <a:defRPr/>
            </a:pP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</a:t>
            </a:r>
            <a:b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</a:b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				       </a:t>
            </a:r>
            <a:r>
              <a:rPr lang="zh-CN" altLang="en-US" sz="1600" kern="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</a:rPr>
              <a:t>				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</a:rPr>
              <a:t>             </a:t>
            </a:r>
            <a:endParaRPr lang="zh-CN" altLang="en-US" sz="1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4018754"/>
            <a:ext cx="9753600" cy="28003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3863975" y="3033712"/>
            <a:ext cx="6981519" cy="2978848"/>
            <a:chOff x="3864777" y="3112639"/>
            <a:chExt cx="6981519" cy="2978688"/>
          </a:xfrm>
        </p:grpSpPr>
        <p:grpSp>
          <p:nvGrpSpPr>
            <p:cNvPr id="47112" name="组合 16"/>
            <p:cNvGrpSpPr>
              <a:grpSpLocks/>
            </p:cNvGrpSpPr>
            <p:nvPr/>
          </p:nvGrpSpPr>
          <p:grpSpPr bwMode="auto">
            <a:xfrm>
              <a:off x="7486888" y="3112639"/>
              <a:ext cx="3359408" cy="1916176"/>
              <a:chOff x="7463490" y="2816217"/>
              <a:chExt cx="3359408" cy="1916176"/>
            </a:xfrm>
          </p:grpSpPr>
          <p:sp>
            <p:nvSpPr>
              <p:cNvPr id="11" name="圆角矩形 10"/>
              <p:cNvSpPr/>
              <p:nvPr/>
            </p:nvSpPr>
            <p:spPr>
              <a:xfrm>
                <a:off x="8047765" y="4040114"/>
                <a:ext cx="2774950" cy="692113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1" fontAlgn="auto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b="1" dirty="0">
                    <a:solidFill>
                      <a:prstClr val="white"/>
                    </a:solidFill>
                  </a:rPr>
                  <a:t>按角色管理人员和权限</a:t>
                </a:r>
                <a:endParaRPr lang="en-US" altLang="zh-CN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7463565" y="4159171"/>
                <a:ext cx="452438" cy="45400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400" b="1" dirty="0">
                    <a:solidFill>
                      <a:prstClr val="white"/>
                    </a:solidFill>
                  </a:rPr>
                  <a:t>2</a:t>
                </a:r>
                <a:endParaRPr lang="zh-CN" altLang="en-US" sz="24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9435240" y="2816217"/>
                <a:ext cx="1168400" cy="382567"/>
              </a:xfrm>
              <a:prstGeom prst="roundRect">
                <a:avLst/>
              </a:prstGeom>
              <a:solidFill>
                <a:schemeClr val="accent1">
                  <a:alpha val="0"/>
                </a:schemeClr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5" name="直接箭头连接符 14"/>
              <p:cNvCxnSpPr>
                <a:stCxn id="13" idx="2"/>
              </p:cNvCxnSpPr>
              <p:nvPr/>
            </p:nvCxnSpPr>
            <p:spPr>
              <a:xfrm flipH="1">
                <a:off x="10013090" y="3198784"/>
                <a:ext cx="6350" cy="84133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圆角矩形 20"/>
            <p:cNvSpPr/>
            <p:nvPr/>
          </p:nvSpPr>
          <p:spPr>
            <a:xfrm>
              <a:off x="3864777" y="5708760"/>
              <a:ext cx="1649190" cy="382567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25" y="829049"/>
            <a:ext cx="10703624" cy="560947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49155" name="组合 2"/>
          <p:cNvGrpSpPr>
            <a:grpSpLocks/>
          </p:cNvGrpSpPr>
          <p:nvPr/>
        </p:nvGrpSpPr>
        <p:grpSpPr bwMode="auto">
          <a:xfrm>
            <a:off x="3536950" y="3287713"/>
            <a:ext cx="4254500" cy="692150"/>
            <a:chOff x="947843" y="2102416"/>
            <a:chExt cx="3675673" cy="692675"/>
          </a:xfrm>
        </p:grpSpPr>
        <p:sp>
          <p:nvSpPr>
            <p:cNvPr id="5" name="圆角矩形 4"/>
            <p:cNvSpPr/>
            <p:nvPr/>
          </p:nvSpPr>
          <p:spPr>
            <a:xfrm>
              <a:off x="1532110" y="2102416"/>
              <a:ext cx="3091406" cy="692675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prstClr val="white"/>
                  </a:solidFill>
                </a:rPr>
                <a:t>根据需要定制个人的工作看板</a:t>
              </a:r>
              <a:endParaRPr lang="en-US" altLang="zh-CN" b="1" dirty="0">
                <a:solidFill>
                  <a:prstClr val="white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947843" y="2221568"/>
              <a:ext cx="452602" cy="454369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dirty="0">
                  <a:solidFill>
                    <a:prstClr val="white"/>
                  </a:solidFill>
                </a:rPr>
                <a:t>1</a:t>
              </a:r>
              <a:endParaRPr lang="zh-CN" altLang="en-US" sz="24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6" name="标题 3"/>
          <p:cNvSpPr txBox="1">
            <a:spLocks/>
          </p:cNvSpPr>
          <p:nvPr/>
        </p:nvSpPr>
        <p:spPr>
          <a:xfrm>
            <a:off x="223838" y="85725"/>
            <a:ext cx="9590722" cy="55880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en-US" altLang="zh-CN" sz="2800" b="1" dirty="0"/>
              <a:t>1.</a:t>
            </a:r>
            <a:r>
              <a:rPr lang="zh-CN" altLang="en-US" sz="2800" b="1" dirty="0"/>
              <a:t>工作门户</a:t>
            </a:r>
            <a:r>
              <a:rPr lang="en-US" altLang="zh-CN" sz="2800" b="1" dirty="0" smtClean="0"/>
              <a:t>-</a:t>
            </a:r>
            <a:r>
              <a:rPr lang="zh-CN" altLang="en-US" sz="2800" b="1" dirty="0" smtClean="0"/>
              <a:t>根据</a:t>
            </a:r>
            <a:r>
              <a:rPr lang="zh-CN" altLang="en-US" sz="2800" b="1" dirty="0"/>
              <a:t>需要</a:t>
            </a:r>
            <a:r>
              <a:rPr lang="zh-CN" altLang="en-US" sz="2800" b="1" dirty="0" smtClean="0"/>
              <a:t>定制不同角色的个人工作</a:t>
            </a:r>
            <a:r>
              <a:rPr lang="zh-CN" altLang="en-US" sz="2800" b="1" dirty="0"/>
              <a:t>看板</a:t>
            </a:r>
            <a:endParaRPr lang="en-US" altLang="zh-CN" sz="2800" b="1" dirty="0"/>
          </a:p>
          <a:p>
            <a:pPr algn="l">
              <a:defRPr/>
            </a:pP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/>
            </a:r>
            <a:b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</a:b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				       </a:t>
            </a:r>
            <a:r>
              <a:rPr lang="zh-CN" altLang="en-US" sz="1600" kern="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</a:rPr>
              <a:t>				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</a:rPr>
              <a:t>             </a:t>
            </a:r>
            <a:endParaRPr lang="zh-CN" altLang="en-US" sz="1600" kern="0" dirty="0">
              <a:solidFill>
                <a:prstClr val="white">
                  <a:lumMod val="50000"/>
                </a:prstClr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3"/>
          <p:cNvSpPr txBox="1">
            <a:spLocks/>
          </p:cNvSpPr>
          <p:nvPr/>
        </p:nvSpPr>
        <p:spPr>
          <a:xfrm>
            <a:off x="357950" y="134493"/>
            <a:ext cx="6420802" cy="55880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zh-CN" altLang="en-US" sz="2800" b="1" kern="0" dirty="0" smtClean="0"/>
              <a:t>个人看板</a:t>
            </a:r>
            <a:r>
              <a:rPr lang="en-US" altLang="zh-CN" sz="2800" b="1" kern="0" dirty="0" smtClean="0"/>
              <a:t>-</a:t>
            </a:r>
            <a:r>
              <a:rPr lang="zh-CN" altLang="en-US" sz="2800" b="1" kern="0" dirty="0" smtClean="0"/>
              <a:t>需求角色</a:t>
            </a: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/>
            </a:r>
            <a:b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</a:b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				       </a:t>
            </a:r>
            <a:r>
              <a:rPr lang="zh-CN" altLang="en-US" sz="1600" kern="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</a:rPr>
              <a:t>				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</a:rPr>
              <a:t>             </a:t>
            </a:r>
            <a:endParaRPr lang="zh-CN" altLang="en-US" sz="1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" y="741426"/>
            <a:ext cx="11915775" cy="60579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圆角矩形 4"/>
          <p:cNvSpPr/>
          <p:nvPr/>
        </p:nvSpPr>
        <p:spPr>
          <a:xfrm>
            <a:off x="2979674" y="1180846"/>
            <a:ext cx="2787777" cy="57308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prstClr val="white"/>
                </a:solidFill>
              </a:rPr>
              <a:t>需求结构视图及维护入口</a:t>
            </a:r>
            <a:endParaRPr lang="en-US" altLang="zh-CN" b="1" dirty="0">
              <a:solidFill>
                <a:prstClr val="white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2556447" y="1210612"/>
            <a:ext cx="452437" cy="454025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</a:rPr>
              <a:t>1</a:t>
            </a:r>
            <a:endParaRPr lang="zh-CN" altLang="en-US" sz="2400" b="1" dirty="0">
              <a:solidFill>
                <a:prstClr val="white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066411" y="6226239"/>
            <a:ext cx="3065653" cy="57308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prstClr val="white"/>
                </a:solidFill>
              </a:rPr>
              <a:t>项目需求的分布的处理情况</a:t>
            </a:r>
            <a:endParaRPr lang="en-US" altLang="zh-CN" b="1" dirty="0">
              <a:solidFill>
                <a:prstClr val="white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4613974" y="6285771"/>
            <a:ext cx="452437" cy="454025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 smtClean="0">
                <a:solidFill>
                  <a:prstClr val="white"/>
                </a:solidFill>
              </a:rPr>
              <a:t>3</a:t>
            </a:r>
            <a:endParaRPr lang="zh-CN" altLang="en-US" sz="2400" b="1" dirty="0">
              <a:solidFill>
                <a:prstClr val="white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9007665" y="1151080"/>
            <a:ext cx="2148015" cy="57308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prstClr val="white"/>
                </a:solidFill>
              </a:rPr>
              <a:t>新</a:t>
            </a:r>
            <a:r>
              <a:rPr lang="zh-CN" altLang="en-US" b="1" dirty="0" smtClean="0">
                <a:solidFill>
                  <a:prstClr val="white"/>
                </a:solidFill>
              </a:rPr>
              <a:t>特征分布及状态</a:t>
            </a:r>
            <a:endParaRPr lang="en-US" altLang="zh-CN" b="1" dirty="0">
              <a:solidFill>
                <a:prstClr val="white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8555228" y="1210612"/>
            <a:ext cx="452437" cy="454025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 smtClean="0">
                <a:solidFill>
                  <a:prstClr val="white"/>
                </a:solidFill>
              </a:rPr>
              <a:t>2</a:t>
            </a:r>
            <a:endParaRPr lang="zh-CN" altLang="en-US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10348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3"/>
          <p:cNvSpPr txBox="1">
            <a:spLocks/>
          </p:cNvSpPr>
          <p:nvPr/>
        </p:nvSpPr>
        <p:spPr>
          <a:xfrm>
            <a:off x="357950" y="134493"/>
            <a:ext cx="6420802" cy="55880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zh-CN" altLang="en-US" sz="2800" b="1" kern="0" dirty="0" smtClean="0"/>
              <a:t>个人看板</a:t>
            </a:r>
            <a:r>
              <a:rPr lang="en-US" altLang="zh-CN" sz="2800" b="1" kern="0" dirty="0" smtClean="0"/>
              <a:t>-</a:t>
            </a:r>
            <a:r>
              <a:rPr lang="zh-CN" altLang="en-US" sz="2800" b="1" kern="0" dirty="0"/>
              <a:t>开发</a:t>
            </a:r>
            <a:r>
              <a:rPr lang="zh-CN" altLang="en-US" sz="2800" b="1" kern="0" dirty="0" smtClean="0"/>
              <a:t>角色</a:t>
            </a: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/>
            </a:r>
            <a:b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</a:b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				       </a:t>
            </a:r>
            <a:r>
              <a:rPr lang="zh-CN" altLang="en-US" sz="1600" kern="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</a:rPr>
              <a:t>				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</a:rPr>
              <a:t>             </a:t>
            </a:r>
            <a:endParaRPr lang="zh-CN" altLang="en-US" sz="1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" y="762826"/>
            <a:ext cx="11991975" cy="58293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圆角矩形 4"/>
          <p:cNvSpPr/>
          <p:nvPr/>
        </p:nvSpPr>
        <p:spPr>
          <a:xfrm>
            <a:off x="3767963" y="1377981"/>
            <a:ext cx="2535301" cy="57308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prstClr val="white"/>
                </a:solidFill>
              </a:rPr>
              <a:t>我</a:t>
            </a:r>
            <a:r>
              <a:rPr lang="zh-CN" altLang="en-US" b="1" dirty="0" smtClean="0">
                <a:solidFill>
                  <a:prstClr val="white"/>
                </a:solidFill>
              </a:rPr>
              <a:t>经办问题的类型分布</a:t>
            </a:r>
            <a:endParaRPr lang="en-US" altLang="zh-CN" b="1" dirty="0">
              <a:solidFill>
                <a:prstClr val="white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3315526" y="1437513"/>
            <a:ext cx="452437" cy="454025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</a:rPr>
              <a:t>1</a:t>
            </a:r>
            <a:endParaRPr lang="zh-CN" altLang="en-US" sz="2400" b="1" dirty="0">
              <a:solidFill>
                <a:prstClr val="white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8346059" y="1377981"/>
            <a:ext cx="2535301" cy="57308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prstClr val="white"/>
                </a:solidFill>
              </a:rPr>
              <a:t>经办问题紧急程度分布</a:t>
            </a:r>
            <a:endParaRPr lang="en-US" altLang="zh-CN" b="1" dirty="0">
              <a:solidFill>
                <a:prstClr val="white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7893622" y="1437513"/>
            <a:ext cx="452437" cy="454025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 smtClean="0">
                <a:solidFill>
                  <a:prstClr val="white"/>
                </a:solidFill>
              </a:rPr>
              <a:t>2</a:t>
            </a:r>
            <a:endParaRPr lang="zh-CN" altLang="en-US" sz="2400" b="1" dirty="0">
              <a:solidFill>
                <a:prstClr val="white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005707" y="3519376"/>
            <a:ext cx="2535301" cy="57308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prstClr val="white"/>
                </a:solidFill>
              </a:rPr>
              <a:t>我</a:t>
            </a:r>
            <a:r>
              <a:rPr lang="zh-CN" altLang="en-US" b="1" dirty="0" smtClean="0">
                <a:solidFill>
                  <a:prstClr val="white"/>
                </a:solidFill>
              </a:rPr>
              <a:t>经办问题的</a:t>
            </a:r>
            <a:r>
              <a:rPr lang="zh-CN" altLang="en-US" b="1" dirty="0" smtClean="0">
                <a:solidFill>
                  <a:schemeClr val="bg1"/>
                </a:solidFill>
              </a:rPr>
              <a:t>模块</a:t>
            </a:r>
            <a:r>
              <a:rPr lang="zh-CN" altLang="en-US" b="1" dirty="0" smtClean="0">
                <a:solidFill>
                  <a:prstClr val="white"/>
                </a:solidFill>
              </a:rPr>
              <a:t>分布</a:t>
            </a:r>
            <a:endParaRPr lang="en-US" altLang="zh-CN" b="1" dirty="0">
              <a:solidFill>
                <a:prstClr val="white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553270" y="3578908"/>
            <a:ext cx="452437" cy="454025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 smtClean="0">
                <a:solidFill>
                  <a:prstClr val="white"/>
                </a:solidFill>
              </a:rPr>
              <a:t>3</a:t>
            </a:r>
            <a:endParaRPr lang="zh-CN" altLang="en-US" sz="2400" b="1" dirty="0">
              <a:solidFill>
                <a:prstClr val="white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8766303" y="3055621"/>
            <a:ext cx="3108705" cy="57308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prstClr val="white"/>
                </a:solidFill>
              </a:rPr>
              <a:t>我</a:t>
            </a:r>
            <a:r>
              <a:rPr lang="zh-CN" altLang="en-US" b="1" dirty="0" smtClean="0">
                <a:solidFill>
                  <a:prstClr val="white"/>
                </a:solidFill>
              </a:rPr>
              <a:t>经办问题的项目</a:t>
            </a:r>
            <a:r>
              <a:rPr lang="en-US" altLang="zh-CN" b="1" dirty="0" smtClean="0">
                <a:solidFill>
                  <a:prstClr val="white"/>
                </a:solidFill>
              </a:rPr>
              <a:t>/</a:t>
            </a:r>
            <a:r>
              <a:rPr lang="zh-CN" altLang="en-US" b="1" dirty="0" smtClean="0">
                <a:solidFill>
                  <a:prstClr val="white"/>
                </a:solidFill>
              </a:rPr>
              <a:t>状态分布</a:t>
            </a:r>
            <a:endParaRPr lang="en-US" altLang="zh-CN" b="1" dirty="0">
              <a:solidFill>
                <a:prstClr val="white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8313866" y="3115153"/>
            <a:ext cx="452437" cy="454025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 smtClean="0">
                <a:solidFill>
                  <a:prstClr val="white"/>
                </a:solidFill>
              </a:rPr>
              <a:t>4</a:t>
            </a:r>
            <a:endParaRPr lang="zh-CN" altLang="en-US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42222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3"/>
          <p:cNvSpPr txBox="1">
            <a:spLocks/>
          </p:cNvSpPr>
          <p:nvPr/>
        </p:nvSpPr>
        <p:spPr>
          <a:xfrm>
            <a:off x="357950" y="134493"/>
            <a:ext cx="6420802" cy="55880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zh-CN" altLang="en-US" sz="2800" b="1" kern="0" dirty="0" smtClean="0"/>
              <a:t>个人看板</a:t>
            </a:r>
            <a:r>
              <a:rPr lang="en-US" altLang="zh-CN" sz="2800" b="1" kern="0" dirty="0" smtClean="0"/>
              <a:t>-</a:t>
            </a:r>
            <a:r>
              <a:rPr lang="zh-CN" altLang="en-US" sz="2800" b="1" kern="0" dirty="0"/>
              <a:t>测试</a:t>
            </a:r>
            <a:r>
              <a:rPr lang="zh-CN" altLang="en-US" sz="2800" b="1" kern="0" dirty="0" smtClean="0"/>
              <a:t>角色</a:t>
            </a: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/>
            </a:r>
            <a:b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</a:b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				       </a:t>
            </a:r>
            <a:r>
              <a:rPr lang="zh-CN" altLang="en-US" sz="1600" kern="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</a:rPr>
              <a:t>				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</a:rPr>
              <a:t>             </a:t>
            </a:r>
            <a:endParaRPr lang="zh-CN" altLang="en-US" sz="1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6" y="873061"/>
            <a:ext cx="11925300" cy="56483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圆角矩形 3"/>
          <p:cNvSpPr/>
          <p:nvPr/>
        </p:nvSpPr>
        <p:spPr>
          <a:xfrm>
            <a:off x="3767963" y="1377981"/>
            <a:ext cx="2535301" cy="57308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prstClr val="white"/>
                </a:solidFill>
              </a:rPr>
              <a:t>测试用例状态统计</a:t>
            </a:r>
            <a:endParaRPr lang="en-US" altLang="zh-CN" b="1" dirty="0">
              <a:solidFill>
                <a:prstClr val="white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3315526" y="1437513"/>
            <a:ext cx="452437" cy="454025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</a:rPr>
              <a:t>1</a:t>
            </a:r>
            <a:endParaRPr lang="zh-CN" altLang="en-US" sz="2400" b="1" dirty="0">
              <a:solidFill>
                <a:prstClr val="white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4243451" y="3286029"/>
            <a:ext cx="3218053" cy="57308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prstClr val="white"/>
                </a:solidFill>
              </a:rPr>
              <a:t>测试用例按状态及经办人统计</a:t>
            </a:r>
            <a:endParaRPr lang="en-US" altLang="zh-CN" b="1" dirty="0">
              <a:solidFill>
                <a:prstClr val="white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3791014" y="3345561"/>
            <a:ext cx="452437" cy="454025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 smtClean="0">
                <a:solidFill>
                  <a:prstClr val="white"/>
                </a:solidFill>
              </a:rPr>
              <a:t>2</a:t>
            </a:r>
            <a:endParaRPr lang="zh-CN" altLang="en-US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71478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88" y="717677"/>
            <a:ext cx="8010525" cy="60293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50179" name="组合 2"/>
          <p:cNvGrpSpPr>
            <a:grpSpLocks/>
          </p:cNvGrpSpPr>
          <p:nvPr/>
        </p:nvGrpSpPr>
        <p:grpSpPr bwMode="auto">
          <a:xfrm>
            <a:off x="4945063" y="1182211"/>
            <a:ext cx="4970463" cy="692150"/>
            <a:chOff x="947843" y="2102416"/>
            <a:chExt cx="3447762" cy="692675"/>
          </a:xfrm>
        </p:grpSpPr>
        <p:sp>
          <p:nvSpPr>
            <p:cNvPr id="5" name="圆角矩形 4"/>
            <p:cNvSpPr/>
            <p:nvPr/>
          </p:nvSpPr>
          <p:spPr>
            <a:xfrm>
              <a:off x="1303521" y="2102416"/>
              <a:ext cx="3092084" cy="692675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prstClr val="white"/>
                  </a:solidFill>
                </a:rPr>
                <a:t>系统提供了多维的项目统计分析报告模板</a:t>
              </a:r>
              <a:endParaRPr lang="en-US" altLang="zh-CN" b="1" dirty="0">
                <a:solidFill>
                  <a:prstClr val="white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947843" y="2221568"/>
              <a:ext cx="355678" cy="454369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dirty="0">
                  <a:solidFill>
                    <a:prstClr val="white"/>
                  </a:solidFill>
                </a:rPr>
                <a:t>1</a:t>
              </a:r>
              <a:endParaRPr lang="zh-CN" altLang="en-US" sz="24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8" name="圆角矩形 7"/>
          <p:cNvSpPr/>
          <p:nvPr/>
        </p:nvSpPr>
        <p:spPr>
          <a:xfrm>
            <a:off x="2109788" y="3562032"/>
            <a:ext cx="811212" cy="382587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9" name="直接箭头连接符 8"/>
          <p:cNvCxnSpPr>
            <a:stCxn id="7" idx="4"/>
          </p:cNvCxnSpPr>
          <p:nvPr/>
        </p:nvCxnSpPr>
        <p:spPr>
          <a:xfrm flipH="1">
            <a:off x="4816476" y="1755298"/>
            <a:ext cx="385762" cy="21209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3800698" y="2338894"/>
            <a:ext cx="2222150" cy="4256087"/>
          </a:xfrm>
          <a:prstGeom prst="roundRect">
            <a:avLst>
              <a:gd name="adj" fmla="val 1610"/>
            </a:avLst>
          </a:prstGeom>
          <a:solidFill>
            <a:schemeClr val="accent1">
              <a:alpha val="0"/>
            </a:schemeClr>
          </a:solidFill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1" name="直接箭头连接符 10"/>
          <p:cNvCxnSpPr>
            <a:stCxn id="8" idx="3"/>
            <a:endCxn id="10" idx="1"/>
          </p:cNvCxnSpPr>
          <p:nvPr/>
        </p:nvCxnSpPr>
        <p:spPr>
          <a:xfrm>
            <a:off x="2921000" y="3753326"/>
            <a:ext cx="879698" cy="713612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标题 3"/>
          <p:cNvSpPr txBox="1">
            <a:spLocks/>
          </p:cNvSpPr>
          <p:nvPr/>
        </p:nvSpPr>
        <p:spPr>
          <a:xfrm>
            <a:off x="223838" y="85725"/>
            <a:ext cx="5327650" cy="55880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en-US" altLang="zh-CN" sz="2800" b="1" dirty="0"/>
              <a:t>1.</a:t>
            </a:r>
            <a:r>
              <a:rPr lang="zh-CN" altLang="en-US" sz="2800" b="1" dirty="0"/>
              <a:t>工作门户</a:t>
            </a:r>
            <a:r>
              <a:rPr lang="en-US" altLang="zh-CN" sz="2800" b="1" dirty="0" smtClean="0"/>
              <a:t>-</a:t>
            </a:r>
            <a:r>
              <a:rPr lang="zh-CN" altLang="en-US" sz="2800" b="1" kern="0" dirty="0" smtClean="0"/>
              <a:t>多维度度量统计</a:t>
            </a: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/>
            </a:r>
            <a:b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</a:b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				       </a:t>
            </a:r>
            <a:r>
              <a:rPr lang="zh-CN" altLang="en-US" sz="1600" kern="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</a:rPr>
              <a:t>				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</a:rPr>
              <a:t>             </a:t>
            </a:r>
            <a:endParaRPr lang="zh-CN" altLang="en-US" sz="1600" kern="0" dirty="0">
              <a:solidFill>
                <a:prstClr val="white">
                  <a:lumMod val="50000"/>
                </a:prstClr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 txBox="1">
            <a:spLocks/>
          </p:cNvSpPr>
          <p:nvPr/>
        </p:nvSpPr>
        <p:spPr>
          <a:xfrm>
            <a:off x="1866900" y="325438"/>
            <a:ext cx="7772400" cy="84455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>
              <a:defRPr/>
            </a:pPr>
            <a:r>
              <a:rPr lang="zh-CN" altLang="en-US" kern="0" dirty="0" smtClean="0"/>
              <a:t>主要内容</a:t>
            </a:r>
            <a:r>
              <a:rPr lang="en-US" altLang="zh-CN" kern="0" dirty="0"/>
              <a:t/>
            </a:r>
            <a:br>
              <a:rPr lang="en-US" altLang="zh-CN" kern="0" dirty="0"/>
            </a:br>
            <a:r>
              <a:rPr lang="en-US" altLang="zh-CN" kern="0" dirty="0"/>
              <a:t>					       </a:t>
            </a:r>
            <a:r>
              <a:rPr lang="zh-CN" altLang="en-US" sz="2400" kern="0" dirty="0"/>
              <a:t>   </a:t>
            </a:r>
            <a:r>
              <a:rPr lang="en-US" altLang="zh-CN" sz="2400" kern="0" dirty="0"/>
              <a:t>				                             </a:t>
            </a:r>
            <a:endParaRPr lang="zh-CN" altLang="en-US" sz="2400" kern="0" dirty="0"/>
          </a:p>
        </p:txBody>
      </p:sp>
      <p:sp>
        <p:nvSpPr>
          <p:cNvPr id="6" name="标题 3"/>
          <p:cNvSpPr txBox="1">
            <a:spLocks/>
          </p:cNvSpPr>
          <p:nvPr/>
        </p:nvSpPr>
        <p:spPr>
          <a:xfrm>
            <a:off x="2209800" y="990600"/>
            <a:ext cx="7315200" cy="244475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>
              <a:defRPr/>
            </a:pPr>
            <a:r>
              <a:rPr lang="en-US" altLang="zh-CN" kern="0" dirty="0"/>
              <a:t>	</a:t>
            </a:r>
            <a:br>
              <a:rPr lang="en-US" altLang="zh-CN" kern="0" dirty="0"/>
            </a:br>
            <a:r>
              <a:rPr lang="en-US" altLang="zh-CN" kern="0" dirty="0"/>
              <a:t>					</a:t>
            </a:r>
            <a:r>
              <a:rPr lang="en-US" altLang="zh-CN" kern="0" dirty="0">
                <a:solidFill>
                  <a:prstClr val="white">
                    <a:lumMod val="65000"/>
                  </a:prstClr>
                </a:solidFill>
              </a:rPr>
              <a:t>       </a:t>
            </a:r>
            <a:r>
              <a:rPr lang="zh-CN" altLang="en-US" sz="2400" kern="0" dirty="0">
                <a:solidFill>
                  <a:prstClr val="white">
                    <a:lumMod val="65000"/>
                  </a:prstClr>
                </a:solidFill>
              </a:rPr>
              <a:t>   </a:t>
            </a:r>
            <a:r>
              <a:rPr lang="en-US" altLang="zh-CN" sz="2400" kern="0" dirty="0">
                <a:solidFill>
                  <a:prstClr val="white">
                    <a:lumMod val="65000"/>
                  </a:prstClr>
                </a:solidFill>
              </a:rPr>
              <a:t>				 </a:t>
            </a:r>
            <a:r>
              <a:rPr lang="en-US" altLang="zh-CN" sz="2400" kern="0" dirty="0">
                <a:solidFill>
                  <a:prstClr val="white">
                    <a:lumMod val="6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2400" kern="0" dirty="0" smtClean="0">
                <a:solidFill>
                  <a:prstClr val="white">
                    <a:lumMod val="6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2400" kern="0" dirty="0" smtClean="0">
                <a:solidFill>
                  <a:prstClr val="white">
                    <a:lumMod val="65000"/>
                  </a:prstClr>
                </a:solidFill>
              </a:rPr>
              <a:t>             </a:t>
            </a:r>
            <a:endParaRPr lang="zh-CN" altLang="en-US" sz="2400" kern="0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755480" y="1127507"/>
            <a:ext cx="601964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3000">
                  <a:srgbClr val="C00000"/>
                </a:gs>
                <a:gs pos="74000">
                  <a:srgbClr val="C00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3940969" y="5012885"/>
            <a:ext cx="3624262" cy="593725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solidFill>
                  <a:prstClr val="white"/>
                </a:solidFill>
              </a:rPr>
              <a:t>我们提供的服务</a:t>
            </a:r>
            <a:endParaRPr lang="en-US" altLang="zh-CN" sz="2800" b="1" dirty="0">
              <a:solidFill>
                <a:prstClr val="white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962400" y="1835150"/>
            <a:ext cx="3609975" cy="595313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800" b="1" dirty="0">
                <a:solidFill>
                  <a:prstClr val="white"/>
                </a:solidFill>
              </a:rPr>
              <a:t>YSDP</a:t>
            </a:r>
            <a:r>
              <a:rPr lang="zh-CN" altLang="en-US" sz="2800" b="1" dirty="0">
                <a:solidFill>
                  <a:prstClr val="white"/>
                </a:solidFill>
              </a:rPr>
              <a:t>整体方案概览</a:t>
            </a:r>
            <a:endParaRPr lang="en-US" altLang="zh-CN" sz="2800" b="1" dirty="0">
              <a:solidFill>
                <a:prstClr val="white"/>
              </a:solidFill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3255169" y="4987485"/>
            <a:ext cx="685800" cy="685800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altLang="zh-CN" sz="3200" b="1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3262313" y="1789113"/>
            <a:ext cx="685800" cy="685800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altLang="zh-CN" sz="3200" b="1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3262313" y="2848107"/>
            <a:ext cx="685800" cy="685800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altLang="zh-CN" sz="3200" b="1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960813" y="2902082"/>
            <a:ext cx="3611562" cy="593725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solidFill>
                  <a:prstClr val="white"/>
                </a:solidFill>
              </a:rPr>
              <a:t>方案要点展示</a:t>
            </a:r>
            <a:endParaRPr lang="en-US" altLang="zh-CN" sz="2800" b="1" dirty="0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948113" y="4038160"/>
            <a:ext cx="3624262" cy="593725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solidFill>
                  <a:prstClr val="white"/>
                </a:solidFill>
              </a:rPr>
              <a:t>实践案例</a:t>
            </a:r>
            <a:endParaRPr lang="en-US" altLang="zh-CN" sz="2800" b="1" dirty="0">
              <a:solidFill>
                <a:prstClr val="white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262313" y="4012760"/>
            <a:ext cx="685800" cy="685800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altLang="zh-CN" sz="3200" b="1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345013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1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75" y="789686"/>
            <a:ext cx="11734293" cy="494427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圆角矩形 5"/>
          <p:cNvSpPr/>
          <p:nvPr/>
        </p:nvSpPr>
        <p:spPr>
          <a:xfrm>
            <a:off x="4181854" y="738124"/>
            <a:ext cx="635445" cy="384303"/>
          </a:xfrm>
          <a:prstGeom prst="roundRect">
            <a:avLst>
              <a:gd name="adj" fmla="val 8785"/>
            </a:avLst>
          </a:prstGeom>
          <a:solidFill>
            <a:schemeClr val="accent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" name="组合 2"/>
          <p:cNvGrpSpPr>
            <a:grpSpLocks/>
          </p:cNvGrpSpPr>
          <p:nvPr/>
        </p:nvGrpSpPr>
        <p:grpSpPr bwMode="auto">
          <a:xfrm>
            <a:off x="5607176" y="584200"/>
            <a:ext cx="5048631" cy="976376"/>
            <a:chOff x="947843" y="2102416"/>
            <a:chExt cx="5210374" cy="1257745"/>
          </a:xfrm>
        </p:grpSpPr>
        <p:sp>
          <p:nvSpPr>
            <p:cNvPr id="7" name="圆角矩形 6"/>
            <p:cNvSpPr/>
            <p:nvPr/>
          </p:nvSpPr>
          <p:spPr>
            <a:xfrm>
              <a:off x="1303521" y="2102416"/>
              <a:ext cx="4854696" cy="1257745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prstClr val="white"/>
                  </a:solidFill>
                </a:rPr>
                <a:t>专业的</a:t>
              </a:r>
              <a:r>
                <a:rPr lang="en-US" altLang="zh-CN" b="1" dirty="0" smtClean="0">
                  <a:solidFill>
                    <a:prstClr val="white"/>
                  </a:solidFill>
                </a:rPr>
                <a:t>BI</a:t>
              </a:r>
              <a:r>
                <a:rPr lang="zh-CN" altLang="en-US" b="1" dirty="0" smtClean="0">
                  <a:solidFill>
                    <a:prstClr val="white"/>
                  </a:solidFill>
                </a:rPr>
                <a:t>工具，和</a:t>
              </a:r>
              <a:r>
                <a:rPr lang="en-US" altLang="zh-CN" b="1" dirty="0" err="1" smtClean="0">
                  <a:solidFill>
                    <a:prstClr val="white"/>
                  </a:solidFill>
                </a:rPr>
                <a:t>jira</a:t>
              </a:r>
              <a:r>
                <a:rPr lang="zh-CN" altLang="en-US" b="1" dirty="0" smtClean="0">
                  <a:solidFill>
                    <a:prstClr val="white"/>
                  </a:solidFill>
                </a:rPr>
                <a:t>无缝集成，并可以整合不同数据源在</a:t>
              </a:r>
              <a:r>
                <a:rPr lang="en-US" altLang="zh-CN" b="1" dirty="0" err="1" smtClean="0">
                  <a:solidFill>
                    <a:prstClr val="white"/>
                  </a:solidFill>
                </a:rPr>
                <a:t>jira</a:t>
              </a:r>
              <a:r>
                <a:rPr lang="zh-CN" altLang="en-US" b="1" dirty="0">
                  <a:solidFill>
                    <a:prstClr val="white"/>
                  </a:solidFill>
                </a:rPr>
                <a:t>面</a:t>
              </a:r>
              <a:r>
                <a:rPr lang="zh-CN" altLang="en-US" b="1" dirty="0" smtClean="0">
                  <a:solidFill>
                    <a:prstClr val="white"/>
                  </a:solidFill>
                </a:rPr>
                <a:t>板中展示</a:t>
              </a:r>
              <a:endParaRPr lang="en-US" altLang="zh-CN" b="1" dirty="0">
                <a:solidFill>
                  <a:prstClr val="white"/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947843" y="2535083"/>
              <a:ext cx="355678" cy="392410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dirty="0">
                  <a:solidFill>
                    <a:prstClr val="white"/>
                  </a:solidFill>
                </a:rPr>
                <a:t>1</a:t>
              </a:r>
              <a:endParaRPr lang="zh-CN" altLang="en-US" sz="24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9" name="标题 3"/>
          <p:cNvSpPr txBox="1">
            <a:spLocks/>
          </p:cNvSpPr>
          <p:nvPr/>
        </p:nvSpPr>
        <p:spPr>
          <a:xfrm>
            <a:off x="256474" y="180276"/>
            <a:ext cx="8009701" cy="55880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zh-CN" altLang="en-US" sz="2800" b="1" kern="0" dirty="0" smtClean="0"/>
              <a:t>无缝集成的专业的</a:t>
            </a:r>
            <a:r>
              <a:rPr lang="en-US" altLang="zh-CN" sz="2800" b="1" kern="0" dirty="0" smtClean="0"/>
              <a:t>BI</a:t>
            </a:r>
            <a:r>
              <a:rPr lang="zh-CN" altLang="en-US" sz="2800" b="1" kern="0" dirty="0" smtClean="0"/>
              <a:t>工具（补充一些图）</a:t>
            </a: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/>
            </a:r>
            <a:b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</a:b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				       </a:t>
            </a:r>
            <a:r>
              <a:rPr lang="zh-CN" altLang="en-US" sz="1600" kern="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</a:rPr>
              <a:t>				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</a:rPr>
              <a:t>             </a:t>
            </a:r>
            <a:endParaRPr lang="zh-CN" altLang="en-US" sz="1600" kern="0" dirty="0">
              <a:solidFill>
                <a:prstClr val="white">
                  <a:lumMod val="50000"/>
                </a:prstClr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238" y="1068388"/>
            <a:ext cx="8191500" cy="50292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标题 3"/>
          <p:cNvSpPr txBox="1">
            <a:spLocks/>
          </p:cNvSpPr>
          <p:nvPr/>
        </p:nvSpPr>
        <p:spPr>
          <a:xfrm>
            <a:off x="223838" y="85725"/>
            <a:ext cx="5327650" cy="55880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zh-CN" altLang="en-US" sz="2800" b="1" kern="0" dirty="0" smtClean="0"/>
              <a:t>插件式扩展</a:t>
            </a: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/>
            </a:r>
            <a:b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</a:b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				       </a:t>
            </a:r>
            <a:r>
              <a:rPr lang="zh-CN" altLang="en-US" sz="1600" kern="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</a:rPr>
              <a:t>				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</a:rPr>
              <a:t>             </a:t>
            </a:r>
            <a:endParaRPr lang="zh-CN" altLang="en-US" sz="1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154238" y="1663700"/>
            <a:ext cx="1150937" cy="1431925"/>
          </a:xfrm>
          <a:prstGeom prst="roundRect">
            <a:avLst>
              <a:gd name="adj" fmla="val 8785"/>
            </a:avLst>
          </a:prstGeom>
          <a:solidFill>
            <a:schemeClr val="accent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403600" y="1239838"/>
            <a:ext cx="1196975" cy="307975"/>
          </a:xfrm>
          <a:prstGeom prst="roundRect">
            <a:avLst>
              <a:gd name="adj" fmla="val 8785"/>
            </a:avLst>
          </a:prstGeom>
          <a:solidFill>
            <a:schemeClr val="accent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600575" y="1239838"/>
            <a:ext cx="1195388" cy="307975"/>
          </a:xfrm>
          <a:prstGeom prst="roundRect">
            <a:avLst>
              <a:gd name="adj" fmla="val 8785"/>
            </a:avLst>
          </a:prstGeom>
          <a:solidFill>
            <a:schemeClr val="accent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1641475" y="2152650"/>
            <a:ext cx="512763" cy="454025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</a:rPr>
              <a:t>1</a:t>
            </a:r>
            <a:endParaRPr lang="zh-CN" altLang="en-US" sz="2400" b="1" dirty="0">
              <a:solidFill>
                <a:prstClr val="white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830638" y="785813"/>
            <a:ext cx="512762" cy="454025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</a:rPr>
              <a:t>2</a:t>
            </a:r>
            <a:endParaRPr lang="zh-CN" altLang="en-US" sz="2400" b="1" dirty="0">
              <a:solidFill>
                <a:prstClr val="white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924425" y="785813"/>
            <a:ext cx="512763" cy="452437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</a:rPr>
              <a:t>3</a:t>
            </a:r>
            <a:endParaRPr lang="zh-CN" altLang="en-US" sz="2400" b="1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手杖形箭头 4"/>
          <p:cNvSpPr/>
          <p:nvPr/>
        </p:nvSpPr>
        <p:spPr>
          <a:xfrm flipH="1" flipV="1">
            <a:off x="890015" y="3573334"/>
            <a:ext cx="9560535" cy="1867352"/>
          </a:xfrm>
          <a:prstGeom prst="uturnArrow">
            <a:avLst>
              <a:gd name="adj1" fmla="val 8466"/>
              <a:gd name="adj2" fmla="val 11394"/>
              <a:gd name="adj3" fmla="val 24650"/>
              <a:gd name="adj4" fmla="val 21789"/>
              <a:gd name="adj5" fmla="val 100000"/>
            </a:avLst>
          </a:prstGeom>
          <a:solidFill>
            <a:srgbClr val="C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/>
          <p:cNvSpPr txBox="1">
            <a:spLocks/>
          </p:cNvSpPr>
          <p:nvPr/>
        </p:nvSpPr>
        <p:spPr>
          <a:xfrm>
            <a:off x="1866900" y="325438"/>
            <a:ext cx="7772400" cy="84455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>
              <a:defRPr/>
            </a:pPr>
            <a:r>
              <a:rPr lang="en-US" altLang="zh-CN" b="1" kern="0" dirty="0" smtClean="0"/>
              <a:t>2.</a:t>
            </a:r>
            <a:r>
              <a:rPr lang="zh-CN" altLang="en-US" b="1" kern="0" dirty="0" smtClean="0"/>
              <a:t>需求管理</a:t>
            </a:r>
            <a:r>
              <a:rPr lang="zh-CN" altLang="en-US" b="1" kern="0" dirty="0"/>
              <a:t>过程</a:t>
            </a:r>
            <a:r>
              <a:rPr lang="en-US" altLang="zh-CN" b="1" kern="0" dirty="0"/>
              <a:t/>
            </a:r>
            <a:br>
              <a:rPr lang="en-US" altLang="zh-CN" b="1" kern="0" dirty="0"/>
            </a:br>
            <a:r>
              <a:rPr lang="en-US" altLang="zh-CN" b="1" kern="0" dirty="0"/>
              <a:t>					       </a:t>
            </a:r>
            <a:r>
              <a:rPr lang="zh-CN" altLang="en-US" sz="2400" b="1" kern="0" dirty="0"/>
              <a:t>   </a:t>
            </a:r>
            <a:r>
              <a:rPr lang="en-US" altLang="zh-CN" sz="2400" b="1" kern="0" dirty="0"/>
              <a:t>				                             </a:t>
            </a:r>
            <a:endParaRPr lang="zh-CN" altLang="en-US" sz="2400" b="1" kern="0" dirty="0"/>
          </a:p>
        </p:txBody>
      </p:sp>
      <p:sp>
        <p:nvSpPr>
          <p:cNvPr id="6" name="标题 3"/>
          <p:cNvSpPr txBox="1">
            <a:spLocks/>
          </p:cNvSpPr>
          <p:nvPr/>
        </p:nvSpPr>
        <p:spPr>
          <a:xfrm>
            <a:off x="2209800" y="990600"/>
            <a:ext cx="7315200" cy="244475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>
              <a:defRPr/>
            </a:pPr>
            <a:r>
              <a:rPr lang="en-US" altLang="zh-CN" kern="0" dirty="0"/>
              <a:t>	</a:t>
            </a:r>
            <a:br>
              <a:rPr lang="en-US" altLang="zh-CN" kern="0" dirty="0"/>
            </a:br>
            <a:r>
              <a:rPr lang="en-US" altLang="zh-CN" kern="0" dirty="0"/>
              <a:t>					</a:t>
            </a:r>
            <a:r>
              <a:rPr lang="en-US" altLang="zh-CN" kern="0" dirty="0">
                <a:solidFill>
                  <a:prstClr val="white">
                    <a:lumMod val="65000"/>
                  </a:prstClr>
                </a:solidFill>
              </a:rPr>
              <a:t>       </a:t>
            </a:r>
            <a:r>
              <a:rPr lang="zh-CN" altLang="en-US" sz="2400" kern="0" dirty="0">
                <a:solidFill>
                  <a:prstClr val="white">
                    <a:lumMod val="65000"/>
                  </a:prstClr>
                </a:solidFill>
              </a:rPr>
              <a:t>   </a:t>
            </a:r>
            <a:r>
              <a:rPr lang="en-US" altLang="zh-CN" sz="2400" kern="0" dirty="0">
                <a:solidFill>
                  <a:prstClr val="white">
                    <a:lumMod val="65000"/>
                  </a:prstClr>
                </a:solidFill>
              </a:rPr>
              <a:t>				 </a:t>
            </a:r>
            <a:r>
              <a:rPr lang="en-US" altLang="zh-CN" sz="2400" kern="0" dirty="0">
                <a:solidFill>
                  <a:prstClr val="white">
                    <a:lumMod val="6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2400" kern="0" dirty="0" smtClean="0">
                <a:solidFill>
                  <a:prstClr val="white">
                    <a:lumMod val="6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2400" kern="0" dirty="0" smtClean="0">
                <a:solidFill>
                  <a:prstClr val="white">
                    <a:lumMod val="65000"/>
                  </a:prstClr>
                </a:solidFill>
              </a:rPr>
              <a:t>             </a:t>
            </a:r>
            <a:endParaRPr lang="zh-CN" altLang="en-US" sz="2400" kern="0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743288" y="1139699"/>
            <a:ext cx="601964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3000">
                  <a:srgbClr val="C00000"/>
                </a:gs>
                <a:gs pos="74000">
                  <a:srgbClr val="C00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230647" y="2603613"/>
            <a:ext cx="1714977" cy="77787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prstClr val="white"/>
                </a:solidFill>
              </a:rPr>
              <a:t>产品需求编写</a:t>
            </a:r>
            <a:endParaRPr lang="en-US" altLang="zh-CN" b="1" dirty="0">
              <a:solidFill>
                <a:prstClr val="white"/>
              </a:solidFill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2916459" y="2612947"/>
            <a:ext cx="1714977" cy="77787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prstClr val="white"/>
                </a:solidFill>
              </a:rPr>
              <a:t>优先级排序</a:t>
            </a:r>
            <a:endParaRPr lang="en-US" altLang="zh-CN" b="1" dirty="0" smtClean="0">
              <a:solidFill>
                <a:prstClr val="white"/>
              </a:solidFill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prstClr val="white"/>
                </a:solidFill>
              </a:rPr>
              <a:t>估算</a:t>
            </a:r>
            <a:endParaRPr lang="en-US" altLang="zh-CN" b="1" dirty="0">
              <a:solidFill>
                <a:prstClr val="white"/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7276099" y="2612947"/>
            <a:ext cx="1714977" cy="77787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prstClr val="white"/>
                </a:solidFill>
              </a:rPr>
              <a:t>需求细化</a:t>
            </a:r>
            <a:endParaRPr lang="en-US" altLang="zh-CN" b="1" dirty="0">
              <a:solidFill>
                <a:prstClr val="white"/>
              </a:solidFill>
            </a:endParaRPr>
          </a:p>
        </p:txBody>
      </p:sp>
      <p:sp>
        <p:nvSpPr>
          <p:cNvPr id="2" name="右箭头 1"/>
          <p:cNvSpPr/>
          <p:nvPr/>
        </p:nvSpPr>
        <p:spPr>
          <a:xfrm>
            <a:off x="1945625" y="2770236"/>
            <a:ext cx="943880" cy="463296"/>
          </a:xfrm>
          <a:prstGeom prst="rightArrow">
            <a:avLst/>
          </a:prstGeom>
          <a:solidFill>
            <a:srgbClr val="C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949" y="2420833"/>
            <a:ext cx="1125619" cy="1125619"/>
          </a:xfrm>
          <a:prstGeom prst="rect">
            <a:avLst/>
          </a:prstGeom>
        </p:spPr>
      </p:pic>
      <p:sp>
        <p:nvSpPr>
          <p:cNvPr id="10" name="右箭头 9"/>
          <p:cNvSpPr/>
          <p:nvPr/>
        </p:nvSpPr>
        <p:spPr>
          <a:xfrm>
            <a:off x="4639673" y="2751994"/>
            <a:ext cx="943880" cy="463296"/>
          </a:xfrm>
          <a:prstGeom prst="rightArrow">
            <a:avLst/>
          </a:prstGeom>
          <a:solidFill>
            <a:srgbClr val="C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6332219" y="2770236"/>
            <a:ext cx="943880" cy="463296"/>
          </a:xfrm>
          <a:prstGeom prst="rightArrow">
            <a:avLst/>
          </a:prstGeom>
          <a:solidFill>
            <a:srgbClr val="C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893" y="2439074"/>
            <a:ext cx="1125619" cy="1125619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>
            <a:off x="8991076" y="2770236"/>
            <a:ext cx="943880" cy="463296"/>
          </a:xfrm>
          <a:prstGeom prst="rightArrow">
            <a:avLst/>
          </a:prstGeom>
          <a:solidFill>
            <a:srgbClr val="C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标题 3"/>
          <p:cNvSpPr txBox="1">
            <a:spLocks/>
          </p:cNvSpPr>
          <p:nvPr/>
        </p:nvSpPr>
        <p:spPr>
          <a:xfrm>
            <a:off x="4812620" y="1835150"/>
            <a:ext cx="2148276" cy="55880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en-US" altLang="zh-CN" sz="2400" b="1" dirty="0" smtClean="0"/>
              <a:t>Product Backlog</a:t>
            </a:r>
            <a:endParaRPr lang="en-US" altLang="zh-CN" sz="2400" b="1" dirty="0"/>
          </a:p>
          <a:p>
            <a:pPr algn="l">
              <a:defRPr/>
            </a:pPr>
            <a:r>
              <a:rPr lang="en-US" altLang="zh-CN" sz="2800" kern="0" dirty="0"/>
              <a:t>	</a:t>
            </a:r>
            <a:br>
              <a:rPr lang="en-US" altLang="zh-CN" sz="2800" kern="0" dirty="0"/>
            </a:br>
            <a:r>
              <a:rPr lang="en-US" altLang="zh-CN" sz="2800" kern="0" dirty="0"/>
              <a:t>					       </a:t>
            </a:r>
            <a:r>
              <a:rPr lang="zh-CN" altLang="en-US" sz="1600" kern="0" dirty="0"/>
              <a:t>   </a:t>
            </a:r>
            <a:r>
              <a:rPr lang="en-US" altLang="zh-CN" sz="1600" kern="0" dirty="0"/>
              <a:t>				 </a:t>
            </a:r>
            <a:r>
              <a:rPr lang="en-US" altLang="zh-CN" sz="1600" kern="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600" kern="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600" kern="0" dirty="0" smtClean="0"/>
              <a:t>             </a:t>
            </a:r>
            <a:endParaRPr lang="zh-CN" altLang="en-US" sz="1600" kern="0" dirty="0"/>
          </a:p>
        </p:txBody>
      </p:sp>
      <p:sp>
        <p:nvSpPr>
          <p:cNvPr id="15" name="标题 3"/>
          <p:cNvSpPr txBox="1">
            <a:spLocks/>
          </p:cNvSpPr>
          <p:nvPr/>
        </p:nvSpPr>
        <p:spPr>
          <a:xfrm>
            <a:off x="9727176" y="1880274"/>
            <a:ext cx="1522124" cy="55880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zh-CN" altLang="en-US" sz="2000" b="1" dirty="0" smtClean="0"/>
              <a:t>特性清单</a:t>
            </a:r>
            <a:endParaRPr lang="en-US" altLang="zh-CN" sz="2000" b="1" dirty="0"/>
          </a:p>
          <a:p>
            <a:pPr algn="l">
              <a:defRPr/>
            </a:pPr>
            <a:r>
              <a:rPr lang="en-US" altLang="zh-CN" sz="2400" kern="0" dirty="0"/>
              <a:t>	</a:t>
            </a:r>
            <a:br>
              <a:rPr lang="en-US" altLang="zh-CN" sz="2400" kern="0" dirty="0"/>
            </a:br>
            <a:r>
              <a:rPr lang="en-US" altLang="zh-CN" sz="2400" kern="0" dirty="0"/>
              <a:t>					       </a:t>
            </a:r>
            <a:r>
              <a:rPr lang="zh-CN" altLang="en-US" sz="1400" kern="0" dirty="0"/>
              <a:t>   </a:t>
            </a:r>
            <a:r>
              <a:rPr lang="en-US" altLang="zh-CN" sz="1400" kern="0" dirty="0"/>
              <a:t>				 </a:t>
            </a:r>
            <a:r>
              <a:rPr lang="en-US" altLang="zh-CN" sz="1400" kern="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400" kern="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400" kern="0" dirty="0" smtClean="0"/>
              <a:t>             </a:t>
            </a:r>
            <a:endParaRPr lang="zh-CN" altLang="en-US" sz="1400" kern="0" dirty="0"/>
          </a:p>
        </p:txBody>
      </p:sp>
      <p:sp>
        <p:nvSpPr>
          <p:cNvPr id="16" name="圆角矩形 15"/>
          <p:cNvSpPr/>
          <p:nvPr/>
        </p:nvSpPr>
        <p:spPr>
          <a:xfrm>
            <a:off x="7510929" y="4906226"/>
            <a:ext cx="1245316" cy="77787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prstClr val="white"/>
                </a:solidFill>
              </a:rPr>
              <a:t>需求验证</a:t>
            </a:r>
            <a:endParaRPr lang="en-US" altLang="zh-CN" b="1" dirty="0">
              <a:solidFill>
                <a:prstClr val="white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9768044" y="4141459"/>
            <a:ext cx="1245316" cy="777875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prstClr val="white"/>
                </a:solidFill>
              </a:rPr>
              <a:t>迭代开发</a:t>
            </a:r>
            <a:endParaRPr lang="en-US" altLang="zh-CN" b="1" dirty="0">
              <a:solidFill>
                <a:prstClr val="white"/>
              </a:solidFill>
            </a:endParaRPr>
          </a:p>
        </p:txBody>
      </p:sp>
      <p:sp>
        <p:nvSpPr>
          <p:cNvPr id="24" name="右箭头 23"/>
          <p:cNvSpPr/>
          <p:nvPr/>
        </p:nvSpPr>
        <p:spPr>
          <a:xfrm rot="16200000">
            <a:off x="7378760" y="3964149"/>
            <a:ext cx="1519941" cy="373286"/>
          </a:xfrm>
          <a:prstGeom prst="rightArrow">
            <a:avLst/>
          </a:prstGeom>
          <a:solidFill>
            <a:srgbClr val="C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手杖形箭头 8"/>
          <p:cNvSpPr/>
          <p:nvPr/>
        </p:nvSpPr>
        <p:spPr>
          <a:xfrm>
            <a:off x="9381032" y="3722821"/>
            <a:ext cx="2165644" cy="942846"/>
          </a:xfrm>
          <a:prstGeom prst="uturnArrow">
            <a:avLst>
              <a:gd name="adj1" fmla="val 17241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手杖形箭头 24"/>
          <p:cNvSpPr/>
          <p:nvPr/>
        </p:nvSpPr>
        <p:spPr>
          <a:xfrm rot="10800000">
            <a:off x="9273173" y="4454920"/>
            <a:ext cx="2165644" cy="942846"/>
          </a:xfrm>
          <a:prstGeom prst="uturnArrow">
            <a:avLst>
              <a:gd name="adj1" fmla="val 17241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8136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 txBox="1">
            <a:spLocks/>
          </p:cNvSpPr>
          <p:nvPr/>
        </p:nvSpPr>
        <p:spPr>
          <a:xfrm>
            <a:off x="1866900" y="337630"/>
            <a:ext cx="7772400" cy="84455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>
              <a:defRPr/>
            </a:pPr>
            <a:r>
              <a:rPr lang="en-US" altLang="zh-CN" b="1" kern="0" dirty="0" smtClean="0"/>
              <a:t>2.</a:t>
            </a:r>
            <a:r>
              <a:rPr lang="zh-CN" altLang="en-US" b="1" kern="0" dirty="0" smtClean="0"/>
              <a:t>需求管理</a:t>
            </a:r>
            <a:r>
              <a:rPr lang="en-US" altLang="zh-CN" b="1" kern="0" dirty="0"/>
              <a:t/>
            </a:r>
            <a:br>
              <a:rPr lang="en-US" altLang="zh-CN" b="1" kern="0" dirty="0"/>
            </a:br>
            <a:r>
              <a:rPr lang="en-US" altLang="zh-CN" b="1" kern="0" dirty="0"/>
              <a:t>					       </a:t>
            </a:r>
            <a:r>
              <a:rPr lang="zh-CN" altLang="en-US" sz="2400" b="1" kern="0" dirty="0"/>
              <a:t>   </a:t>
            </a:r>
            <a:r>
              <a:rPr lang="en-US" altLang="zh-CN" sz="2400" b="1" kern="0" dirty="0"/>
              <a:t>				                             </a:t>
            </a:r>
            <a:endParaRPr lang="zh-CN" altLang="en-US" sz="2400" b="1" kern="0" dirty="0"/>
          </a:p>
        </p:txBody>
      </p:sp>
      <p:sp>
        <p:nvSpPr>
          <p:cNvPr id="6" name="标题 3"/>
          <p:cNvSpPr txBox="1">
            <a:spLocks/>
          </p:cNvSpPr>
          <p:nvPr/>
        </p:nvSpPr>
        <p:spPr>
          <a:xfrm>
            <a:off x="2209800" y="990600"/>
            <a:ext cx="7315200" cy="244475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>
              <a:defRPr/>
            </a:pPr>
            <a:r>
              <a:rPr lang="en-US" altLang="zh-CN" kern="0" dirty="0"/>
              <a:t>	</a:t>
            </a:r>
            <a:br>
              <a:rPr lang="en-US" altLang="zh-CN" kern="0" dirty="0"/>
            </a:br>
            <a:r>
              <a:rPr lang="en-US" altLang="zh-CN" kern="0" dirty="0"/>
              <a:t>					</a:t>
            </a:r>
            <a:r>
              <a:rPr lang="en-US" altLang="zh-CN" kern="0" dirty="0">
                <a:solidFill>
                  <a:prstClr val="white">
                    <a:lumMod val="65000"/>
                  </a:prstClr>
                </a:solidFill>
              </a:rPr>
              <a:t>       </a:t>
            </a:r>
            <a:r>
              <a:rPr lang="zh-CN" altLang="en-US" sz="2400" kern="0" dirty="0">
                <a:solidFill>
                  <a:prstClr val="white">
                    <a:lumMod val="65000"/>
                  </a:prstClr>
                </a:solidFill>
              </a:rPr>
              <a:t>   </a:t>
            </a:r>
            <a:r>
              <a:rPr lang="en-US" altLang="zh-CN" sz="2400" kern="0" dirty="0">
                <a:solidFill>
                  <a:prstClr val="white">
                    <a:lumMod val="65000"/>
                  </a:prstClr>
                </a:solidFill>
              </a:rPr>
              <a:t>				 </a:t>
            </a:r>
            <a:r>
              <a:rPr lang="en-US" altLang="zh-CN" sz="2400" kern="0" dirty="0">
                <a:solidFill>
                  <a:prstClr val="white">
                    <a:lumMod val="6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2400" kern="0" dirty="0" smtClean="0">
                <a:solidFill>
                  <a:prstClr val="white">
                    <a:lumMod val="6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2400" kern="0" dirty="0" smtClean="0">
                <a:solidFill>
                  <a:prstClr val="white">
                    <a:lumMod val="65000"/>
                  </a:prstClr>
                </a:solidFill>
              </a:rPr>
              <a:t>             </a:t>
            </a:r>
            <a:endParaRPr lang="zh-CN" altLang="en-US" sz="2400" kern="0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755480" y="1009079"/>
            <a:ext cx="601964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3000">
                  <a:srgbClr val="C00000"/>
                </a:gs>
                <a:gs pos="74000">
                  <a:srgbClr val="C00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2114550" y="1708595"/>
            <a:ext cx="2598738" cy="595312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prstClr val="white"/>
                </a:solidFill>
              </a:rPr>
              <a:t>需求收集</a:t>
            </a:r>
            <a:endParaRPr lang="en-US" altLang="zh-CN" sz="2800" b="1" dirty="0">
              <a:solidFill>
                <a:prstClr val="white"/>
              </a:solidFill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2114550" y="2345182"/>
            <a:ext cx="84582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椭圆 58"/>
          <p:cNvSpPr/>
          <p:nvPr/>
        </p:nvSpPr>
        <p:spPr>
          <a:xfrm>
            <a:off x="1412875" y="1664145"/>
            <a:ext cx="685800" cy="685800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200" b="1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1412875" y="2788095"/>
            <a:ext cx="685800" cy="685800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200" b="1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9" name="标题 3"/>
          <p:cNvSpPr txBox="1">
            <a:spLocks/>
          </p:cNvSpPr>
          <p:nvPr/>
        </p:nvSpPr>
        <p:spPr>
          <a:xfrm>
            <a:off x="5026025" y="1762570"/>
            <a:ext cx="4722813" cy="557212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zh-CN" altLang="en-US" sz="2400" b="1" dirty="0" smtClean="0">
                <a:solidFill>
                  <a:prstClr val="white">
                    <a:lumMod val="65000"/>
                  </a:prstClr>
                </a:solidFill>
              </a:rPr>
              <a:t>需求池   原始需求管理</a:t>
            </a:r>
            <a:endParaRPr lang="en-US" altLang="zh-CN" sz="2400" b="1" dirty="0">
              <a:solidFill>
                <a:prstClr val="white">
                  <a:lumMod val="65000"/>
                </a:prstClr>
              </a:solidFill>
            </a:endParaRPr>
          </a:p>
          <a:p>
            <a:pPr algn="l">
              <a:defRPr/>
            </a:pP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</a:t>
            </a:r>
            <a:b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</a:b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				       </a:t>
            </a:r>
            <a:r>
              <a:rPr lang="zh-CN" altLang="en-US" sz="1600" kern="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</a:rPr>
              <a:t>				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</a:rPr>
              <a:t>             </a:t>
            </a:r>
            <a:endParaRPr lang="zh-CN" altLang="en-US" sz="1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111375" y="2840482"/>
            <a:ext cx="2600325" cy="593725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prstClr val="white"/>
                </a:solidFill>
              </a:rPr>
              <a:t>需求条目编写</a:t>
            </a:r>
            <a:endParaRPr lang="en-US" altLang="zh-CN" sz="2800" b="1" dirty="0">
              <a:solidFill>
                <a:prstClr val="white"/>
              </a:solidFill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111375" y="3477070"/>
            <a:ext cx="84582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标题 3"/>
          <p:cNvSpPr txBox="1">
            <a:spLocks/>
          </p:cNvSpPr>
          <p:nvPr/>
        </p:nvSpPr>
        <p:spPr>
          <a:xfrm>
            <a:off x="5024438" y="2892870"/>
            <a:ext cx="6021514" cy="55880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zh-CN" altLang="en-US" sz="2400" b="1" dirty="0" smtClean="0">
                <a:solidFill>
                  <a:prstClr val="white">
                    <a:lumMod val="65000"/>
                  </a:prstClr>
                </a:solidFill>
              </a:rPr>
              <a:t>需求条目整理 优先级排序</a:t>
            </a:r>
            <a:endParaRPr lang="en-US" altLang="zh-CN" sz="2400" b="1" dirty="0">
              <a:solidFill>
                <a:prstClr val="white">
                  <a:lumMod val="65000"/>
                </a:prstClr>
              </a:solidFill>
            </a:endParaRPr>
          </a:p>
          <a:p>
            <a:pPr algn="l">
              <a:defRPr/>
            </a:pP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</a:t>
            </a:r>
            <a:b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</a:b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				       </a:t>
            </a:r>
            <a:r>
              <a:rPr lang="zh-CN" altLang="en-US" sz="1600" kern="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</a:rPr>
              <a:t>				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</a:rPr>
              <a:t>             </a:t>
            </a:r>
            <a:endParaRPr lang="zh-CN" altLang="en-US" sz="1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1400175" y="5019675"/>
            <a:ext cx="685800" cy="685800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200" b="1" dirty="0" smtClean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098675" y="5072062"/>
            <a:ext cx="2600325" cy="593725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prstClr val="white"/>
                </a:solidFill>
              </a:rPr>
              <a:t>需求追溯</a:t>
            </a:r>
            <a:endParaRPr lang="en-US" altLang="zh-CN" sz="2800" b="1" dirty="0">
              <a:solidFill>
                <a:prstClr val="white"/>
              </a:solidFill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098675" y="5708650"/>
            <a:ext cx="84582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标题 3"/>
          <p:cNvSpPr txBox="1">
            <a:spLocks/>
          </p:cNvSpPr>
          <p:nvPr/>
        </p:nvSpPr>
        <p:spPr>
          <a:xfrm>
            <a:off x="5010150" y="5124450"/>
            <a:ext cx="4724400" cy="55880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zh-CN" altLang="en-US" sz="2400" b="1" dirty="0">
                <a:solidFill>
                  <a:prstClr val="white">
                    <a:lumMod val="65000"/>
                  </a:prstClr>
                </a:solidFill>
              </a:rPr>
              <a:t>需求</a:t>
            </a:r>
            <a:r>
              <a:rPr lang="en-US" altLang="zh-CN" sz="2400" b="1" dirty="0">
                <a:solidFill>
                  <a:prstClr val="white">
                    <a:lumMod val="65000"/>
                  </a:prstClr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2400" b="1" dirty="0">
                <a:solidFill>
                  <a:prstClr val="white">
                    <a:lumMod val="65000"/>
                  </a:prstClr>
                </a:solidFill>
                <a:sym typeface="Wingdings" panose="05000000000000000000" pitchFamily="2" charset="2"/>
              </a:rPr>
              <a:t>测试</a:t>
            </a:r>
            <a:r>
              <a:rPr lang="en-US" altLang="zh-CN" sz="2400" b="1" dirty="0">
                <a:solidFill>
                  <a:prstClr val="white">
                    <a:lumMod val="65000"/>
                  </a:prstClr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2400" b="1" dirty="0">
                <a:solidFill>
                  <a:prstClr val="white">
                    <a:lumMod val="65000"/>
                  </a:prstClr>
                </a:solidFill>
                <a:sym typeface="Wingdings" panose="05000000000000000000" pitchFamily="2" charset="2"/>
              </a:rPr>
              <a:t>缺陷  关联追溯</a:t>
            </a: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</a:t>
            </a:r>
            <a:b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</a:b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				       </a:t>
            </a:r>
            <a:r>
              <a:rPr lang="zh-CN" altLang="en-US" sz="1600" kern="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</a:rPr>
              <a:t>				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</a:rPr>
              <a:t>             </a:t>
            </a:r>
            <a:endParaRPr lang="zh-CN" altLang="en-US" sz="1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406779" y="3940239"/>
            <a:ext cx="685800" cy="685800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200" b="1" dirty="0" smtClean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105279" y="3992626"/>
            <a:ext cx="2600325" cy="593725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prstClr val="white"/>
                </a:solidFill>
              </a:rPr>
              <a:t>需求细化</a:t>
            </a:r>
            <a:endParaRPr lang="en-US" altLang="zh-CN" sz="2800" b="1" dirty="0">
              <a:solidFill>
                <a:prstClr val="white"/>
              </a:solidFill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2114550" y="4626039"/>
            <a:ext cx="84582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标题 3"/>
          <p:cNvSpPr txBox="1">
            <a:spLocks/>
          </p:cNvSpPr>
          <p:nvPr/>
        </p:nvSpPr>
        <p:spPr>
          <a:xfrm>
            <a:off x="5018342" y="4045014"/>
            <a:ext cx="6021514" cy="55880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zh-CN" altLang="en-US" sz="2400" b="1" dirty="0" smtClean="0">
                <a:solidFill>
                  <a:prstClr val="white">
                    <a:lumMod val="65000"/>
                  </a:prstClr>
                </a:solidFill>
              </a:rPr>
              <a:t>需求条目拆分为特征</a:t>
            </a: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</a:t>
            </a:r>
            <a:b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</a:b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				       </a:t>
            </a:r>
            <a:r>
              <a:rPr lang="zh-CN" altLang="en-US" sz="1600" kern="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</a:rPr>
              <a:t>				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</a:rPr>
              <a:t>             </a:t>
            </a:r>
            <a:endParaRPr lang="zh-CN" altLang="en-US" sz="1600" kern="0" dirty="0">
              <a:solidFill>
                <a:prstClr val="white">
                  <a:lumMod val="50000"/>
                </a:prstClr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13" y="644525"/>
            <a:ext cx="10880979" cy="605751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标题 3"/>
          <p:cNvSpPr txBox="1">
            <a:spLocks/>
          </p:cNvSpPr>
          <p:nvPr/>
        </p:nvSpPr>
        <p:spPr>
          <a:xfrm>
            <a:off x="223838" y="85725"/>
            <a:ext cx="5327650" cy="55880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en-US" altLang="zh-CN" sz="2800" b="1" kern="0" dirty="0"/>
              <a:t>2.</a:t>
            </a:r>
            <a:r>
              <a:rPr lang="zh-CN" altLang="en-US" sz="2800" b="1" kern="0" dirty="0"/>
              <a:t>需求</a:t>
            </a:r>
            <a:r>
              <a:rPr lang="zh-CN" altLang="en-US" sz="2800" b="1" kern="0" dirty="0" smtClean="0"/>
              <a:t>管理</a:t>
            </a:r>
            <a:r>
              <a:rPr lang="en-US" altLang="zh-CN" sz="2800" b="1" kern="0" dirty="0" smtClean="0"/>
              <a:t>-</a:t>
            </a:r>
            <a:r>
              <a:rPr lang="zh-CN" altLang="en-US" sz="2800" b="1" kern="0" dirty="0" smtClean="0"/>
              <a:t>需求收集</a:t>
            </a:r>
            <a:r>
              <a:rPr lang="zh-CN" altLang="en-US" sz="2800" b="1" kern="0" dirty="0"/>
              <a:t>整理</a:t>
            </a:r>
            <a:r>
              <a:rPr lang="en-US" altLang="zh-CN" sz="4400" kern="0" dirty="0">
                <a:solidFill>
                  <a:prstClr val="white">
                    <a:lumMod val="50000"/>
                  </a:prstClr>
                </a:solidFill>
              </a:rPr>
              <a:t/>
            </a:r>
            <a:br>
              <a:rPr lang="en-US" altLang="zh-CN" sz="4400" kern="0" dirty="0">
                <a:solidFill>
                  <a:prstClr val="white">
                    <a:lumMod val="50000"/>
                  </a:prstClr>
                </a:solidFill>
              </a:rPr>
            </a:br>
            <a:r>
              <a:rPr lang="en-US" altLang="zh-CN" sz="4400" kern="0" dirty="0">
                <a:solidFill>
                  <a:prstClr val="white">
                    <a:lumMod val="50000"/>
                  </a:prstClr>
                </a:solidFill>
              </a:rPr>
              <a:t>					       </a:t>
            </a:r>
            <a:r>
              <a:rPr lang="zh-CN" altLang="en-US" sz="2800" kern="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			 </a:t>
            </a: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2800" kern="0" dirty="0" smtClean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2800" kern="0" dirty="0" smtClean="0">
                <a:solidFill>
                  <a:prstClr val="white">
                    <a:lumMod val="50000"/>
                  </a:prstClr>
                </a:solidFill>
              </a:rPr>
              <a:t>             </a:t>
            </a:r>
            <a:endParaRPr lang="zh-CN" altLang="en-US" sz="28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414392" y="4430713"/>
            <a:ext cx="427037" cy="403225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 smtClean="0">
                <a:solidFill>
                  <a:prstClr val="white"/>
                </a:solidFill>
              </a:rPr>
              <a:t>2</a:t>
            </a:r>
            <a:endParaRPr lang="zh-CN" altLang="en-US" sz="2400" b="1" dirty="0">
              <a:solidFill>
                <a:prstClr val="white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865120" y="1402080"/>
            <a:ext cx="853440" cy="402336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圆角矩形 13"/>
          <p:cNvSpPr/>
          <p:nvPr/>
        </p:nvSpPr>
        <p:spPr bwMode="auto">
          <a:xfrm>
            <a:off x="4335717" y="1229043"/>
            <a:ext cx="6637083" cy="133356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prstClr val="white"/>
                </a:solidFill>
              </a:rPr>
              <a:t>通过系统将原始需求的多个来源整合到一起。如</a:t>
            </a:r>
            <a:r>
              <a:rPr lang="en-US" altLang="zh-CN" b="1" dirty="0" smtClean="0">
                <a:solidFill>
                  <a:prstClr val="white"/>
                </a:solidFill>
              </a:rPr>
              <a:t>NC</a:t>
            </a:r>
            <a:r>
              <a:rPr lang="zh-CN" altLang="en-US" b="1" dirty="0" smtClean="0">
                <a:solidFill>
                  <a:prstClr val="white"/>
                </a:solidFill>
              </a:rPr>
              <a:t>若对</a:t>
            </a:r>
            <a:r>
              <a:rPr lang="en-US" altLang="zh-CN" b="1" dirty="0" smtClean="0">
                <a:solidFill>
                  <a:prstClr val="white"/>
                </a:solidFill>
              </a:rPr>
              <a:t>UAP</a:t>
            </a:r>
            <a:r>
              <a:rPr lang="zh-CN" altLang="en-US" b="1" dirty="0" smtClean="0">
                <a:solidFill>
                  <a:prstClr val="white"/>
                </a:solidFill>
              </a:rPr>
              <a:t>有需求建议会在</a:t>
            </a:r>
            <a:r>
              <a:rPr lang="en-US" altLang="zh-CN" b="1" dirty="0" smtClean="0">
                <a:solidFill>
                  <a:prstClr val="white"/>
                </a:solidFill>
              </a:rPr>
              <a:t>UAP</a:t>
            </a:r>
            <a:r>
              <a:rPr lang="zh-CN" altLang="en-US" b="1" dirty="0" smtClean="0">
                <a:solidFill>
                  <a:prstClr val="white"/>
                </a:solidFill>
              </a:rPr>
              <a:t>的</a:t>
            </a:r>
            <a:r>
              <a:rPr lang="en-US" altLang="zh-CN" b="1" dirty="0" err="1" smtClean="0">
                <a:solidFill>
                  <a:prstClr val="white"/>
                </a:solidFill>
              </a:rPr>
              <a:t>jira</a:t>
            </a:r>
            <a:r>
              <a:rPr lang="zh-CN" altLang="en-US" b="1" dirty="0" smtClean="0">
                <a:solidFill>
                  <a:prstClr val="white"/>
                </a:solidFill>
              </a:rPr>
              <a:t>系统填写原始需求的条目，</a:t>
            </a:r>
            <a:r>
              <a:rPr lang="en-US" altLang="zh-CN" b="1" dirty="0" smtClean="0">
                <a:solidFill>
                  <a:prstClr val="white"/>
                </a:solidFill>
              </a:rPr>
              <a:t>UAP</a:t>
            </a:r>
            <a:r>
              <a:rPr lang="zh-CN" altLang="en-US" b="1" dirty="0" smtClean="0">
                <a:solidFill>
                  <a:prstClr val="white"/>
                </a:solidFill>
              </a:rPr>
              <a:t>的产品需求人员会对原始需求进行整理和开发规划。</a:t>
            </a:r>
            <a:endParaRPr lang="en-US" altLang="zh-CN" b="1" dirty="0">
              <a:solidFill>
                <a:prstClr val="white"/>
              </a:solidFill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3822954" y="1336484"/>
            <a:ext cx="512763" cy="454025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</a:rPr>
              <a:t>1</a:t>
            </a:r>
            <a:endParaRPr lang="zh-CN" altLang="en-US" sz="2400" b="1" dirty="0">
              <a:solidFill>
                <a:prstClr val="white"/>
              </a:solidFill>
            </a:endParaRPr>
          </a:p>
        </p:txBody>
      </p:sp>
      <p:sp>
        <p:nvSpPr>
          <p:cNvPr id="16" name="圆角矩形 15"/>
          <p:cNvSpPr/>
          <p:nvPr/>
        </p:nvSpPr>
        <p:spPr bwMode="auto">
          <a:xfrm>
            <a:off x="5841429" y="4379913"/>
            <a:ext cx="2607627" cy="45402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prstClr val="white"/>
                </a:solidFill>
              </a:rPr>
              <a:t>将原始需求条目化整理</a:t>
            </a:r>
            <a:endParaRPr lang="en-US" altLang="zh-CN" b="1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859" y="727393"/>
            <a:ext cx="10377283" cy="58064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圆角矩形 4"/>
          <p:cNvSpPr/>
          <p:nvPr/>
        </p:nvSpPr>
        <p:spPr>
          <a:xfrm>
            <a:off x="4932363" y="2998788"/>
            <a:ext cx="2120900" cy="77628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prstClr val="white"/>
                </a:solidFill>
              </a:rPr>
              <a:t>条目化管理</a:t>
            </a:r>
            <a:endParaRPr lang="en-US" altLang="zh-CN" sz="2000" b="1" dirty="0">
              <a:solidFill>
                <a:prstClr val="white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4505325" y="3178175"/>
            <a:ext cx="427038" cy="452438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</a:rPr>
              <a:t>1</a:t>
            </a:r>
            <a:endParaRPr lang="zh-CN" altLang="en-US" sz="2400" b="1" dirty="0">
              <a:solidFill>
                <a:prstClr val="white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4932363" y="4014788"/>
            <a:ext cx="2120900" cy="7778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prstClr val="white"/>
                </a:solidFill>
              </a:rPr>
              <a:t>需求层级分解</a:t>
            </a:r>
            <a:endParaRPr lang="en-US" altLang="zh-CN" sz="2000" b="1" dirty="0">
              <a:solidFill>
                <a:prstClr val="white"/>
              </a:solidFill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prstClr val="white"/>
                </a:solidFill>
              </a:rPr>
              <a:t>结构化展示</a:t>
            </a:r>
            <a:endParaRPr lang="en-US" altLang="zh-CN" sz="2000" b="1" dirty="0">
              <a:solidFill>
                <a:prstClr val="white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4505325" y="4194175"/>
            <a:ext cx="427038" cy="454025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</a:rPr>
              <a:t>2</a:t>
            </a:r>
            <a:endParaRPr lang="zh-CN" altLang="en-US" sz="2400" b="1" dirty="0">
              <a:solidFill>
                <a:prstClr val="white"/>
              </a:solidFill>
            </a:endParaRPr>
          </a:p>
        </p:txBody>
      </p:sp>
      <p:sp>
        <p:nvSpPr>
          <p:cNvPr id="9" name="标题 3"/>
          <p:cNvSpPr txBox="1">
            <a:spLocks/>
          </p:cNvSpPr>
          <p:nvPr/>
        </p:nvSpPr>
        <p:spPr>
          <a:xfrm>
            <a:off x="223838" y="85725"/>
            <a:ext cx="5327650" cy="55880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en-US" altLang="zh-CN" sz="2800" b="1" kern="0" dirty="0"/>
              <a:t>2.</a:t>
            </a:r>
            <a:r>
              <a:rPr lang="zh-CN" altLang="en-US" sz="2800" b="1" kern="0" dirty="0"/>
              <a:t>需求管理</a:t>
            </a:r>
            <a:r>
              <a:rPr lang="en-US" altLang="zh-CN" sz="2800" b="1" kern="0" dirty="0" smtClean="0"/>
              <a:t>-</a:t>
            </a:r>
            <a:r>
              <a:rPr lang="zh-CN" altLang="en-US" sz="2800" b="1" kern="0" dirty="0" smtClean="0"/>
              <a:t>产品需求条目编写</a:t>
            </a:r>
            <a:r>
              <a:rPr lang="en-US" altLang="zh-CN" sz="4400" kern="0" dirty="0">
                <a:solidFill>
                  <a:prstClr val="white">
                    <a:lumMod val="50000"/>
                  </a:prstClr>
                </a:solidFill>
              </a:rPr>
              <a:t/>
            </a:r>
            <a:br>
              <a:rPr lang="en-US" altLang="zh-CN" sz="4400" kern="0" dirty="0">
                <a:solidFill>
                  <a:prstClr val="white">
                    <a:lumMod val="50000"/>
                  </a:prstClr>
                </a:solidFill>
              </a:rPr>
            </a:br>
            <a:r>
              <a:rPr lang="en-US" altLang="zh-CN" sz="4400" kern="0" dirty="0">
                <a:solidFill>
                  <a:prstClr val="white">
                    <a:lumMod val="50000"/>
                  </a:prstClr>
                </a:solidFill>
              </a:rPr>
              <a:t>					       </a:t>
            </a:r>
            <a:r>
              <a:rPr lang="zh-CN" altLang="en-US" sz="2800" kern="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			 </a:t>
            </a: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2800" kern="0" dirty="0" smtClean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2800" kern="0" dirty="0" smtClean="0">
                <a:solidFill>
                  <a:prstClr val="white">
                    <a:lumMod val="50000"/>
                  </a:prstClr>
                </a:solidFill>
              </a:rPr>
              <a:t>             </a:t>
            </a:r>
            <a:endParaRPr lang="zh-CN" altLang="en-US" sz="2800" kern="0" dirty="0">
              <a:solidFill>
                <a:prstClr val="white">
                  <a:lumMod val="50000"/>
                </a:prstClr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3" y="763333"/>
            <a:ext cx="7724775" cy="56483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354" y="2452434"/>
            <a:ext cx="4048125" cy="34099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8" name="标题 3"/>
          <p:cNvSpPr txBox="1">
            <a:spLocks/>
          </p:cNvSpPr>
          <p:nvPr/>
        </p:nvSpPr>
        <p:spPr>
          <a:xfrm>
            <a:off x="223838" y="85725"/>
            <a:ext cx="5327650" cy="55880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en-US" altLang="zh-CN" sz="2800" b="1" kern="0" dirty="0"/>
              <a:t>2.</a:t>
            </a:r>
            <a:r>
              <a:rPr lang="zh-CN" altLang="en-US" sz="2800" b="1" kern="0" dirty="0"/>
              <a:t>需求管理</a:t>
            </a:r>
            <a:r>
              <a:rPr lang="en-US" altLang="zh-CN" sz="2800" b="1" kern="0" dirty="0"/>
              <a:t>-</a:t>
            </a:r>
            <a:r>
              <a:rPr lang="zh-CN" altLang="en-US" sz="2800" b="1" kern="0" dirty="0" smtClean="0"/>
              <a:t>需求条目编写</a:t>
            </a:r>
            <a:r>
              <a:rPr lang="en-US" altLang="zh-CN" sz="4400" kern="0" dirty="0">
                <a:solidFill>
                  <a:prstClr val="white">
                    <a:lumMod val="50000"/>
                  </a:prstClr>
                </a:solidFill>
              </a:rPr>
              <a:t/>
            </a:r>
            <a:br>
              <a:rPr lang="en-US" altLang="zh-CN" sz="4400" kern="0" dirty="0">
                <a:solidFill>
                  <a:prstClr val="white">
                    <a:lumMod val="50000"/>
                  </a:prstClr>
                </a:solidFill>
              </a:rPr>
            </a:br>
            <a:r>
              <a:rPr lang="en-US" altLang="zh-CN" sz="4400" kern="0" dirty="0">
                <a:solidFill>
                  <a:prstClr val="white">
                    <a:lumMod val="50000"/>
                  </a:prstClr>
                </a:solidFill>
              </a:rPr>
              <a:t>					       </a:t>
            </a:r>
            <a:r>
              <a:rPr lang="zh-CN" altLang="en-US" sz="2800" kern="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			 </a:t>
            </a: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2800" kern="0" dirty="0" smtClean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2800" kern="0" dirty="0" smtClean="0">
                <a:solidFill>
                  <a:prstClr val="white">
                    <a:lumMod val="50000"/>
                  </a:prstClr>
                </a:solidFill>
              </a:rPr>
              <a:t>             </a:t>
            </a:r>
            <a:endParaRPr lang="zh-CN" altLang="en-US" sz="28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098130" y="2087563"/>
            <a:ext cx="2120900" cy="7778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prstClr val="white"/>
                </a:solidFill>
              </a:rPr>
              <a:t>维护</a:t>
            </a:r>
            <a:r>
              <a:rPr lang="zh-CN" altLang="en-US" b="1" dirty="0">
                <a:solidFill>
                  <a:prstClr val="white"/>
                </a:solidFill>
              </a:rPr>
              <a:t>产品</a:t>
            </a:r>
            <a:r>
              <a:rPr lang="zh-CN" altLang="en-US" b="1" dirty="0" smtClean="0">
                <a:solidFill>
                  <a:prstClr val="white"/>
                </a:solidFill>
              </a:rPr>
              <a:t>需求</a:t>
            </a:r>
            <a:r>
              <a:rPr lang="zh-CN" altLang="en-US" b="1" dirty="0">
                <a:solidFill>
                  <a:prstClr val="white"/>
                </a:solidFill>
              </a:rPr>
              <a:t>条目</a:t>
            </a:r>
            <a:endParaRPr lang="en-US" altLang="zh-CN" b="1" dirty="0">
              <a:solidFill>
                <a:prstClr val="white"/>
              </a:solidFill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prstClr val="white"/>
                </a:solidFill>
              </a:rPr>
              <a:t>的详细信息</a:t>
            </a:r>
            <a:endParaRPr lang="en-US" altLang="zh-CN" b="1" dirty="0">
              <a:solidFill>
                <a:prstClr val="white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649661" y="2313781"/>
            <a:ext cx="427037" cy="452438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</a:rPr>
              <a:t>1</a:t>
            </a:r>
            <a:endParaRPr lang="zh-CN" altLang="en-US" sz="2400" b="1" dirty="0">
              <a:solidFill>
                <a:prstClr val="white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3622707" y="3998531"/>
            <a:ext cx="2119313" cy="7778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prstClr val="white"/>
                </a:solidFill>
              </a:rPr>
              <a:t>可自定义字段</a:t>
            </a:r>
            <a:endParaRPr lang="en-US" altLang="zh-CN" b="1" dirty="0">
              <a:solidFill>
                <a:prstClr val="white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3172650" y="4160455"/>
            <a:ext cx="428625" cy="454025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</a:rPr>
              <a:t>2</a:t>
            </a:r>
            <a:endParaRPr lang="zh-CN" altLang="en-US" sz="2400" b="1" dirty="0">
              <a:solidFill>
                <a:prstClr val="white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9296401" y="1311275"/>
            <a:ext cx="2120900" cy="7762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prstClr val="white"/>
                </a:solidFill>
              </a:rPr>
              <a:t>可自定义工作流</a:t>
            </a:r>
            <a:endParaRPr lang="en-US" altLang="zh-CN" b="1" dirty="0">
              <a:solidFill>
                <a:prstClr val="white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8869364" y="1477043"/>
            <a:ext cx="427037" cy="452437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</a:rPr>
              <a:t>3</a:t>
            </a:r>
            <a:endParaRPr lang="zh-CN" altLang="en-US" sz="2400" b="1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405" y="717677"/>
            <a:ext cx="10339388" cy="603055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8" name="标题 3"/>
          <p:cNvSpPr txBox="1">
            <a:spLocks/>
          </p:cNvSpPr>
          <p:nvPr/>
        </p:nvSpPr>
        <p:spPr>
          <a:xfrm>
            <a:off x="464026" y="-99374"/>
            <a:ext cx="6274498" cy="55880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en-US" altLang="zh-CN" sz="2800" b="1" kern="0" dirty="0"/>
              <a:t>2.</a:t>
            </a:r>
            <a:r>
              <a:rPr lang="zh-CN" altLang="en-US" sz="2800" b="1" kern="0" dirty="0"/>
              <a:t>需求管理</a:t>
            </a:r>
            <a:r>
              <a:rPr lang="en-US" altLang="zh-CN" sz="2800" b="1" kern="0" dirty="0"/>
              <a:t>-</a:t>
            </a:r>
            <a:r>
              <a:rPr lang="zh-CN" altLang="en-US" sz="2800" b="1" kern="0" dirty="0" smtClean="0"/>
              <a:t>需求细化</a:t>
            </a:r>
            <a:r>
              <a:rPr lang="en-US" altLang="zh-CN" sz="4400" kern="0" dirty="0">
                <a:solidFill>
                  <a:prstClr val="white">
                    <a:lumMod val="50000"/>
                  </a:prstClr>
                </a:solidFill>
              </a:rPr>
              <a:t>				       </a:t>
            </a:r>
            <a:r>
              <a:rPr lang="zh-CN" altLang="en-US" sz="2800" kern="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			 </a:t>
            </a: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2800" kern="0" dirty="0" smtClean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2800" kern="0" dirty="0" smtClean="0">
                <a:solidFill>
                  <a:prstClr val="white">
                    <a:lumMod val="50000"/>
                  </a:prstClr>
                </a:solidFill>
              </a:rPr>
              <a:t>             </a:t>
            </a:r>
            <a:endParaRPr lang="zh-CN" altLang="en-US" sz="28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866226" y="3096768"/>
            <a:ext cx="2656238" cy="64351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prstClr val="white"/>
                </a:solidFill>
              </a:rPr>
              <a:t>在</a:t>
            </a:r>
            <a:r>
              <a:rPr lang="zh-CN" altLang="en-US" b="1" dirty="0" smtClean="0">
                <a:solidFill>
                  <a:prstClr val="white"/>
                </a:solidFill>
              </a:rPr>
              <a:t>需求条目上可以直接细化拆分为特征</a:t>
            </a:r>
            <a:endParaRPr lang="en-US" altLang="zh-CN" b="1" dirty="0">
              <a:solidFill>
                <a:prstClr val="white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417757" y="3188623"/>
            <a:ext cx="427037" cy="452438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</a:rPr>
              <a:t>1</a:t>
            </a:r>
            <a:endParaRPr lang="zh-CN" altLang="en-US" sz="2400" b="1" dirty="0">
              <a:solidFill>
                <a:prstClr val="white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7809707" y="4209728"/>
            <a:ext cx="2119313" cy="7778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prstClr val="white"/>
                </a:solidFill>
              </a:rPr>
              <a:t>拆分的特征可直接与需求条目相关联</a:t>
            </a:r>
            <a:endParaRPr lang="en-US" altLang="zh-CN" b="1" dirty="0">
              <a:solidFill>
                <a:prstClr val="white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7308151" y="4533578"/>
            <a:ext cx="428625" cy="454025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</a:rPr>
              <a:t>2</a:t>
            </a:r>
            <a:endParaRPr lang="zh-CN" altLang="en-US" sz="2400" b="1" dirty="0">
              <a:solidFill>
                <a:prstClr val="white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036380" y="3414842"/>
            <a:ext cx="962596" cy="382587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116140" y="4987603"/>
            <a:ext cx="6920674" cy="382587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95283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11" y="765619"/>
            <a:ext cx="11072754" cy="58832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圆角矩形 4"/>
          <p:cNvSpPr/>
          <p:nvPr/>
        </p:nvSpPr>
        <p:spPr>
          <a:xfrm>
            <a:off x="4053336" y="3179953"/>
            <a:ext cx="2705100" cy="7778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prstClr val="white"/>
                </a:solidFill>
              </a:rPr>
              <a:t>追溯产品需求来源</a:t>
            </a:r>
            <a:endParaRPr lang="en-US" altLang="zh-CN" b="1" dirty="0">
              <a:solidFill>
                <a:prstClr val="white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3624711" y="3342671"/>
            <a:ext cx="428625" cy="452438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</a:rPr>
              <a:t>1</a:t>
            </a:r>
            <a:endParaRPr lang="zh-CN" altLang="en-US" sz="2400" b="1" dirty="0">
              <a:solidFill>
                <a:prstClr val="white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6192013" y="5505417"/>
            <a:ext cx="3073907" cy="77628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prstClr val="white"/>
                </a:solidFill>
              </a:rPr>
              <a:t>需求来源的上下文</a:t>
            </a:r>
            <a:endParaRPr lang="en-US" altLang="zh-CN" b="1" dirty="0">
              <a:solidFill>
                <a:prstClr val="white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763388" y="5667343"/>
            <a:ext cx="428625" cy="452437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</a:rPr>
              <a:t>2</a:t>
            </a:r>
            <a:endParaRPr lang="zh-CN" altLang="en-US" sz="2400" b="1" dirty="0">
              <a:solidFill>
                <a:prstClr val="white"/>
              </a:solidFill>
            </a:endParaRPr>
          </a:p>
        </p:txBody>
      </p:sp>
      <p:sp>
        <p:nvSpPr>
          <p:cNvPr id="9" name="标题 3"/>
          <p:cNvSpPr txBox="1">
            <a:spLocks/>
          </p:cNvSpPr>
          <p:nvPr/>
        </p:nvSpPr>
        <p:spPr>
          <a:xfrm>
            <a:off x="223838" y="85725"/>
            <a:ext cx="5327650" cy="55880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en-US" altLang="zh-CN" sz="2800" b="1" kern="0" dirty="0"/>
              <a:t>2.</a:t>
            </a:r>
            <a:r>
              <a:rPr lang="zh-CN" altLang="en-US" sz="2800" b="1" kern="0" dirty="0"/>
              <a:t>需求管理</a:t>
            </a:r>
            <a:r>
              <a:rPr lang="en-US" altLang="zh-CN" sz="2800" b="1" kern="0" dirty="0"/>
              <a:t>-</a:t>
            </a:r>
            <a:r>
              <a:rPr lang="zh-CN" altLang="en-US" sz="2800" b="1" kern="0" dirty="0" smtClean="0"/>
              <a:t>需求</a:t>
            </a:r>
            <a:r>
              <a:rPr lang="zh-CN" altLang="en-US" sz="2800" b="1" kern="0" dirty="0"/>
              <a:t>追溯</a:t>
            </a:r>
            <a:r>
              <a:rPr lang="en-US" altLang="zh-CN" sz="4400" kern="0" dirty="0">
                <a:solidFill>
                  <a:prstClr val="white">
                    <a:lumMod val="50000"/>
                  </a:prstClr>
                </a:solidFill>
              </a:rPr>
              <a:t/>
            </a:r>
            <a:br>
              <a:rPr lang="en-US" altLang="zh-CN" sz="4400" kern="0" dirty="0">
                <a:solidFill>
                  <a:prstClr val="white">
                    <a:lumMod val="50000"/>
                  </a:prstClr>
                </a:solidFill>
              </a:rPr>
            </a:br>
            <a:r>
              <a:rPr lang="en-US" altLang="zh-CN" sz="4400" kern="0" dirty="0">
                <a:solidFill>
                  <a:prstClr val="white">
                    <a:lumMod val="50000"/>
                  </a:prstClr>
                </a:solidFill>
              </a:rPr>
              <a:t>					       </a:t>
            </a:r>
            <a:r>
              <a:rPr lang="zh-CN" altLang="en-US" sz="2800" kern="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			 </a:t>
            </a: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2800" kern="0" dirty="0" smtClean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2800" kern="0" dirty="0" smtClean="0">
                <a:solidFill>
                  <a:prstClr val="white">
                    <a:lumMod val="50000"/>
                  </a:prstClr>
                </a:solidFill>
              </a:rPr>
              <a:t>             </a:t>
            </a:r>
            <a:endParaRPr lang="zh-CN" altLang="en-US" sz="2800" kern="0" dirty="0">
              <a:solidFill>
                <a:prstClr val="white">
                  <a:lumMod val="50000"/>
                </a:prstClr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圆角矩形 20"/>
          <p:cNvSpPr/>
          <p:nvPr/>
        </p:nvSpPr>
        <p:spPr>
          <a:xfrm>
            <a:off x="2108811" y="3498256"/>
            <a:ext cx="1350929" cy="77787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 smtClean="0">
                <a:solidFill>
                  <a:prstClr val="white"/>
                </a:solidFill>
              </a:rPr>
              <a:t>Sprint</a:t>
            </a:r>
            <a:r>
              <a:rPr lang="zh-CN" altLang="en-US" sz="1400" b="1" dirty="0" smtClean="0">
                <a:solidFill>
                  <a:prstClr val="white"/>
                </a:solidFill>
              </a:rPr>
              <a:t>计划会</a:t>
            </a:r>
            <a:endParaRPr lang="en-US" altLang="zh-CN" sz="1400" b="1" dirty="0">
              <a:solidFill>
                <a:prstClr val="white"/>
              </a:solidFill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3931089" y="3511804"/>
            <a:ext cx="1498092" cy="77787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solidFill>
                  <a:prstClr val="white"/>
                </a:solidFill>
              </a:rPr>
              <a:t>Sprint</a:t>
            </a:r>
            <a:r>
              <a:rPr lang="zh-CN" altLang="en-US" sz="1400" b="1" dirty="0" smtClean="0">
                <a:solidFill>
                  <a:prstClr val="white"/>
                </a:solidFill>
              </a:rPr>
              <a:t>详细设计</a:t>
            </a:r>
            <a:endParaRPr lang="en-US" altLang="zh-CN" sz="1400" b="1" dirty="0">
              <a:solidFill>
                <a:prstClr val="white"/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5942438" y="3502720"/>
            <a:ext cx="1714977" cy="77787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prstClr val="white"/>
                </a:solidFill>
              </a:rPr>
              <a:t>开发及</a:t>
            </a:r>
            <a:endParaRPr lang="en-US" altLang="zh-CN" b="1" dirty="0" smtClean="0">
              <a:solidFill>
                <a:prstClr val="white"/>
              </a:solidFill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prstClr val="white"/>
                </a:solidFill>
              </a:rPr>
              <a:t>每日站立会</a:t>
            </a:r>
            <a:endParaRPr lang="en-US" altLang="zh-CN" b="1" dirty="0">
              <a:solidFill>
                <a:prstClr val="white"/>
              </a:solidFill>
            </a:endParaRPr>
          </a:p>
        </p:txBody>
      </p:sp>
      <p:sp>
        <p:nvSpPr>
          <p:cNvPr id="2" name="右箭头 1"/>
          <p:cNvSpPr/>
          <p:nvPr/>
        </p:nvSpPr>
        <p:spPr>
          <a:xfrm>
            <a:off x="3466299" y="3660011"/>
            <a:ext cx="458232" cy="463296"/>
          </a:xfrm>
          <a:prstGeom prst="rightArrow">
            <a:avLst/>
          </a:prstGeom>
          <a:solidFill>
            <a:srgbClr val="C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4" y="3331954"/>
            <a:ext cx="1125619" cy="1125619"/>
          </a:xfrm>
          <a:prstGeom prst="rect">
            <a:avLst/>
          </a:prstGeom>
        </p:spPr>
      </p:pic>
      <p:sp>
        <p:nvSpPr>
          <p:cNvPr id="10" name="右箭头 9"/>
          <p:cNvSpPr/>
          <p:nvPr/>
        </p:nvSpPr>
        <p:spPr>
          <a:xfrm>
            <a:off x="5442298" y="3660011"/>
            <a:ext cx="520811" cy="463296"/>
          </a:xfrm>
          <a:prstGeom prst="rightArrow">
            <a:avLst/>
          </a:prstGeom>
          <a:solidFill>
            <a:srgbClr val="C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9376193" y="3660011"/>
            <a:ext cx="517616" cy="463296"/>
          </a:xfrm>
          <a:prstGeom prst="rightArrow">
            <a:avLst/>
          </a:prstGeom>
          <a:solidFill>
            <a:srgbClr val="C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标题 3"/>
          <p:cNvSpPr txBox="1">
            <a:spLocks/>
          </p:cNvSpPr>
          <p:nvPr/>
        </p:nvSpPr>
        <p:spPr>
          <a:xfrm>
            <a:off x="32336" y="3511804"/>
            <a:ext cx="1279780" cy="55880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en-US" altLang="zh-CN" sz="3200" b="1" kern="0" dirty="0" smtClean="0"/>
              <a:t>… …</a:t>
            </a:r>
            <a:r>
              <a:rPr lang="en-US" altLang="zh-CN" sz="1800" b="1" kern="0" dirty="0"/>
              <a:t>	</a:t>
            </a:r>
            <a:br>
              <a:rPr lang="en-US" altLang="zh-CN" sz="1800" b="1" kern="0" dirty="0"/>
            </a:br>
            <a:r>
              <a:rPr lang="en-US" altLang="zh-CN" sz="1800" b="1" kern="0" dirty="0"/>
              <a:t>					       </a:t>
            </a:r>
            <a:r>
              <a:rPr lang="zh-CN" altLang="en-US" sz="1100" b="1" kern="0" dirty="0"/>
              <a:t>   </a:t>
            </a:r>
            <a:r>
              <a:rPr lang="en-US" altLang="zh-CN" sz="1100" b="1" kern="0" dirty="0"/>
              <a:t>				 </a:t>
            </a:r>
            <a:r>
              <a:rPr lang="en-US" altLang="zh-CN" sz="1100" b="1" kern="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100" b="1" kern="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100" b="1" kern="0" dirty="0" smtClean="0"/>
              <a:t>             </a:t>
            </a:r>
            <a:endParaRPr lang="zh-CN" altLang="en-US" sz="1100" b="1" kern="0" dirty="0"/>
          </a:p>
        </p:txBody>
      </p:sp>
      <p:sp>
        <p:nvSpPr>
          <p:cNvPr id="16" name="圆角矩形 15"/>
          <p:cNvSpPr/>
          <p:nvPr/>
        </p:nvSpPr>
        <p:spPr>
          <a:xfrm>
            <a:off x="8597415" y="3469251"/>
            <a:ext cx="774977" cy="77787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 smtClean="0">
                <a:solidFill>
                  <a:prstClr val="white"/>
                </a:solidFill>
              </a:rPr>
              <a:t>验证</a:t>
            </a:r>
            <a:endParaRPr lang="en-US" altLang="zh-CN" sz="1400" b="1" dirty="0">
              <a:solidFill>
                <a:prstClr val="white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9893810" y="3483749"/>
            <a:ext cx="1383788" cy="77787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>
                <a:solidFill>
                  <a:prstClr val="white"/>
                </a:solidFill>
              </a:rPr>
              <a:t>Sprint</a:t>
            </a:r>
            <a:r>
              <a:rPr lang="zh-CN" altLang="en-US" b="1" dirty="0" smtClean="0">
                <a:solidFill>
                  <a:prstClr val="white"/>
                </a:solidFill>
              </a:rPr>
              <a:t>评审</a:t>
            </a:r>
            <a:endParaRPr lang="en-US" altLang="zh-CN" b="1" dirty="0">
              <a:solidFill>
                <a:prstClr val="white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9887713" y="4890268"/>
            <a:ext cx="1389886" cy="77787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 smtClean="0">
                <a:solidFill>
                  <a:prstClr val="white"/>
                </a:solidFill>
              </a:rPr>
              <a:t>Sprint</a:t>
            </a:r>
            <a:r>
              <a:rPr lang="zh-CN" altLang="en-US" sz="1600" b="1" dirty="0">
                <a:solidFill>
                  <a:prstClr val="white"/>
                </a:solidFill>
              </a:rPr>
              <a:t>回顾会</a:t>
            </a:r>
            <a:endParaRPr lang="en-US" altLang="zh-CN" sz="1600" b="1" dirty="0">
              <a:solidFill>
                <a:prstClr val="white"/>
              </a:solidFill>
            </a:endParaRPr>
          </a:p>
        </p:txBody>
      </p:sp>
      <p:sp>
        <p:nvSpPr>
          <p:cNvPr id="19" name="右箭头 18"/>
          <p:cNvSpPr/>
          <p:nvPr/>
        </p:nvSpPr>
        <p:spPr>
          <a:xfrm rot="5400000">
            <a:off x="10316515" y="4367389"/>
            <a:ext cx="618716" cy="463296"/>
          </a:xfrm>
          <a:prstGeom prst="rightArrow">
            <a:avLst/>
          </a:prstGeom>
          <a:solidFill>
            <a:srgbClr val="C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上弧形箭头 4"/>
          <p:cNvSpPr/>
          <p:nvPr/>
        </p:nvSpPr>
        <p:spPr>
          <a:xfrm flipH="1">
            <a:off x="7132319" y="2889504"/>
            <a:ext cx="1852583" cy="579747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上弧形箭头 23"/>
          <p:cNvSpPr/>
          <p:nvPr/>
        </p:nvSpPr>
        <p:spPr>
          <a:xfrm rot="10800000" flipH="1">
            <a:off x="7180484" y="4289679"/>
            <a:ext cx="1852583" cy="579747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上弧形箭头 24"/>
          <p:cNvSpPr/>
          <p:nvPr/>
        </p:nvSpPr>
        <p:spPr>
          <a:xfrm flipH="1">
            <a:off x="2389630" y="1804416"/>
            <a:ext cx="8424673" cy="1693831"/>
          </a:xfrm>
          <a:prstGeom prst="curvedDownArrow">
            <a:avLst>
              <a:gd name="adj1" fmla="val 17915"/>
              <a:gd name="adj2" fmla="val 37666"/>
              <a:gd name="adj3" fmla="val 25000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箭头 25"/>
          <p:cNvSpPr/>
          <p:nvPr/>
        </p:nvSpPr>
        <p:spPr>
          <a:xfrm>
            <a:off x="1660386" y="3663115"/>
            <a:ext cx="458232" cy="463296"/>
          </a:xfrm>
          <a:prstGeom prst="rightArrow">
            <a:avLst/>
          </a:prstGeom>
          <a:solidFill>
            <a:srgbClr val="C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3"/>
          <p:cNvSpPr txBox="1">
            <a:spLocks/>
          </p:cNvSpPr>
          <p:nvPr/>
        </p:nvSpPr>
        <p:spPr>
          <a:xfrm>
            <a:off x="1866900" y="325438"/>
            <a:ext cx="7772400" cy="84455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>
              <a:defRPr/>
            </a:pPr>
            <a:r>
              <a:rPr lang="en-US" altLang="zh-CN" b="1" kern="0" dirty="0" smtClean="0"/>
              <a:t>3.</a:t>
            </a:r>
            <a:r>
              <a:rPr lang="zh-CN" altLang="en-US" b="1" kern="0" dirty="0" smtClean="0"/>
              <a:t>敏捷开发过程</a:t>
            </a:r>
            <a:r>
              <a:rPr lang="en-US" altLang="zh-CN" b="1" kern="0" dirty="0"/>
              <a:t/>
            </a:r>
            <a:br>
              <a:rPr lang="en-US" altLang="zh-CN" b="1" kern="0" dirty="0"/>
            </a:br>
            <a:r>
              <a:rPr lang="en-US" altLang="zh-CN" b="1" kern="0" dirty="0"/>
              <a:t>					       </a:t>
            </a:r>
            <a:r>
              <a:rPr lang="zh-CN" altLang="en-US" sz="2400" b="1" kern="0" dirty="0"/>
              <a:t>   </a:t>
            </a:r>
            <a:r>
              <a:rPr lang="en-US" altLang="zh-CN" sz="2400" b="1" kern="0" dirty="0"/>
              <a:t>				                             </a:t>
            </a:r>
            <a:endParaRPr lang="zh-CN" altLang="en-US" sz="2400" b="1" kern="0" dirty="0"/>
          </a:p>
        </p:txBody>
      </p:sp>
      <p:cxnSp>
        <p:nvCxnSpPr>
          <p:cNvPr id="27" name="直接连接符 26"/>
          <p:cNvCxnSpPr/>
          <p:nvPr/>
        </p:nvCxnSpPr>
        <p:spPr>
          <a:xfrm>
            <a:off x="2743288" y="1139699"/>
            <a:ext cx="601964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3000">
                  <a:srgbClr val="C00000"/>
                </a:gs>
                <a:gs pos="74000">
                  <a:srgbClr val="C00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标题 3"/>
          <p:cNvSpPr txBox="1">
            <a:spLocks/>
          </p:cNvSpPr>
          <p:nvPr/>
        </p:nvSpPr>
        <p:spPr>
          <a:xfrm>
            <a:off x="847724" y="3062851"/>
            <a:ext cx="1279780" cy="55880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zh-CN" altLang="en-US" sz="1800" b="1" kern="0" dirty="0" smtClean="0"/>
              <a:t>特性清单</a:t>
            </a:r>
            <a:r>
              <a:rPr lang="en-US" altLang="zh-CN" sz="1800" b="1" kern="0" dirty="0"/>
              <a:t>	</a:t>
            </a:r>
            <a:br>
              <a:rPr lang="en-US" altLang="zh-CN" sz="1800" b="1" kern="0" dirty="0"/>
            </a:br>
            <a:r>
              <a:rPr lang="en-US" altLang="zh-CN" sz="1800" b="1" kern="0" dirty="0"/>
              <a:t>					       </a:t>
            </a:r>
            <a:r>
              <a:rPr lang="zh-CN" altLang="en-US" sz="1100" b="1" kern="0" dirty="0"/>
              <a:t>   </a:t>
            </a:r>
            <a:r>
              <a:rPr lang="en-US" altLang="zh-CN" sz="1100" b="1" kern="0" dirty="0"/>
              <a:t>				 </a:t>
            </a:r>
            <a:r>
              <a:rPr lang="en-US" altLang="zh-CN" sz="1100" b="1" kern="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100" b="1" kern="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100" b="1" kern="0" dirty="0" smtClean="0"/>
              <a:t>             </a:t>
            </a:r>
            <a:endParaRPr lang="zh-CN" altLang="en-US" sz="1100" b="1" kern="0" dirty="0"/>
          </a:p>
        </p:txBody>
      </p:sp>
      <p:sp>
        <p:nvSpPr>
          <p:cNvPr id="29" name="标题 3"/>
          <p:cNvSpPr txBox="1">
            <a:spLocks/>
          </p:cNvSpPr>
          <p:nvPr/>
        </p:nvSpPr>
        <p:spPr>
          <a:xfrm>
            <a:off x="10217631" y="6059285"/>
            <a:ext cx="1279780" cy="20297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en-US" altLang="zh-CN" sz="3200" b="1" kern="0" dirty="0" smtClean="0"/>
              <a:t>… …</a:t>
            </a:r>
            <a:r>
              <a:rPr lang="en-US" altLang="zh-CN" sz="1800" b="1" kern="0" dirty="0"/>
              <a:t>	</a:t>
            </a:r>
            <a:br>
              <a:rPr lang="en-US" altLang="zh-CN" sz="1800" b="1" kern="0" dirty="0"/>
            </a:br>
            <a:r>
              <a:rPr lang="en-US" altLang="zh-CN" sz="1800" b="1" kern="0" dirty="0"/>
              <a:t>					       </a:t>
            </a:r>
            <a:r>
              <a:rPr lang="zh-CN" altLang="en-US" sz="1100" b="1" kern="0" dirty="0"/>
              <a:t>   </a:t>
            </a:r>
            <a:r>
              <a:rPr lang="en-US" altLang="zh-CN" sz="1100" b="1" kern="0" dirty="0"/>
              <a:t>				 </a:t>
            </a:r>
            <a:r>
              <a:rPr lang="en-US" altLang="zh-CN" sz="1100" b="1" kern="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100" b="1" kern="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100" b="1" kern="0" dirty="0" smtClean="0"/>
              <a:t>             </a:t>
            </a:r>
            <a:endParaRPr lang="zh-CN" altLang="en-US" sz="1100" b="1" kern="0" dirty="0"/>
          </a:p>
        </p:txBody>
      </p:sp>
      <p:sp>
        <p:nvSpPr>
          <p:cNvPr id="30" name="右箭头 29"/>
          <p:cNvSpPr/>
          <p:nvPr/>
        </p:nvSpPr>
        <p:spPr>
          <a:xfrm rot="5400000">
            <a:off x="10316515" y="5827637"/>
            <a:ext cx="618716" cy="463296"/>
          </a:xfrm>
          <a:prstGeom prst="rightArrow">
            <a:avLst/>
          </a:prstGeom>
          <a:solidFill>
            <a:srgbClr val="C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5131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 txBox="1">
            <a:spLocks/>
          </p:cNvSpPr>
          <p:nvPr/>
        </p:nvSpPr>
        <p:spPr>
          <a:xfrm>
            <a:off x="1866900" y="325438"/>
            <a:ext cx="7772400" cy="84455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>
              <a:defRPr/>
            </a:pPr>
            <a:r>
              <a:rPr lang="zh-CN" altLang="en-US" kern="0" dirty="0" smtClean="0"/>
              <a:t>主要内容</a:t>
            </a:r>
            <a:r>
              <a:rPr lang="en-US" altLang="zh-CN" kern="0" dirty="0"/>
              <a:t/>
            </a:r>
            <a:br>
              <a:rPr lang="en-US" altLang="zh-CN" kern="0" dirty="0"/>
            </a:br>
            <a:r>
              <a:rPr lang="en-US" altLang="zh-CN" kern="0" dirty="0"/>
              <a:t>					       </a:t>
            </a:r>
            <a:r>
              <a:rPr lang="zh-CN" altLang="en-US" sz="2400" kern="0" dirty="0"/>
              <a:t>   </a:t>
            </a:r>
            <a:r>
              <a:rPr lang="en-US" altLang="zh-CN" sz="2400" kern="0" dirty="0"/>
              <a:t>				                             </a:t>
            </a:r>
            <a:endParaRPr lang="zh-CN" altLang="en-US" sz="2400" kern="0" dirty="0"/>
          </a:p>
        </p:txBody>
      </p:sp>
      <p:sp>
        <p:nvSpPr>
          <p:cNvPr id="6" name="标题 3"/>
          <p:cNvSpPr txBox="1">
            <a:spLocks/>
          </p:cNvSpPr>
          <p:nvPr/>
        </p:nvSpPr>
        <p:spPr>
          <a:xfrm>
            <a:off x="2209800" y="990600"/>
            <a:ext cx="7315200" cy="244475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>
              <a:defRPr/>
            </a:pPr>
            <a:r>
              <a:rPr lang="en-US" altLang="zh-CN" kern="0" dirty="0"/>
              <a:t>	</a:t>
            </a:r>
            <a:br>
              <a:rPr lang="en-US" altLang="zh-CN" kern="0" dirty="0"/>
            </a:br>
            <a:r>
              <a:rPr lang="en-US" altLang="zh-CN" kern="0" dirty="0"/>
              <a:t>					</a:t>
            </a:r>
            <a:r>
              <a:rPr lang="en-US" altLang="zh-CN" kern="0" dirty="0">
                <a:solidFill>
                  <a:prstClr val="white">
                    <a:lumMod val="65000"/>
                  </a:prstClr>
                </a:solidFill>
              </a:rPr>
              <a:t>       </a:t>
            </a:r>
            <a:r>
              <a:rPr lang="zh-CN" altLang="en-US" sz="2400" kern="0" dirty="0">
                <a:solidFill>
                  <a:prstClr val="white">
                    <a:lumMod val="65000"/>
                  </a:prstClr>
                </a:solidFill>
              </a:rPr>
              <a:t>   </a:t>
            </a:r>
            <a:r>
              <a:rPr lang="en-US" altLang="zh-CN" sz="2400" kern="0" dirty="0">
                <a:solidFill>
                  <a:prstClr val="white">
                    <a:lumMod val="65000"/>
                  </a:prstClr>
                </a:solidFill>
              </a:rPr>
              <a:t>				 </a:t>
            </a:r>
            <a:r>
              <a:rPr lang="en-US" altLang="zh-CN" sz="2400" kern="0" dirty="0">
                <a:solidFill>
                  <a:prstClr val="white">
                    <a:lumMod val="6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2400" kern="0" dirty="0" smtClean="0">
                <a:solidFill>
                  <a:prstClr val="white">
                    <a:lumMod val="6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2400" kern="0" dirty="0" smtClean="0">
                <a:solidFill>
                  <a:prstClr val="white">
                    <a:lumMod val="65000"/>
                  </a:prstClr>
                </a:solidFill>
              </a:rPr>
              <a:t>             </a:t>
            </a:r>
            <a:endParaRPr lang="zh-CN" altLang="en-US" sz="2400" kern="0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755480" y="1127507"/>
            <a:ext cx="601964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3000">
                  <a:srgbClr val="C00000"/>
                </a:gs>
                <a:gs pos="74000">
                  <a:srgbClr val="C00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3940969" y="5012885"/>
            <a:ext cx="3624262" cy="59372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solidFill>
                  <a:prstClr val="white"/>
                </a:solidFill>
              </a:rPr>
              <a:t>我们提供的服务</a:t>
            </a:r>
            <a:endParaRPr lang="en-US" altLang="zh-CN" sz="2800" b="1" dirty="0">
              <a:solidFill>
                <a:prstClr val="white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962400" y="1835150"/>
            <a:ext cx="3609975" cy="595313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800" b="1" dirty="0">
                <a:solidFill>
                  <a:prstClr val="white"/>
                </a:solidFill>
              </a:rPr>
              <a:t>YSDP</a:t>
            </a:r>
            <a:r>
              <a:rPr lang="zh-CN" altLang="en-US" sz="2800" b="1" dirty="0">
                <a:solidFill>
                  <a:prstClr val="white"/>
                </a:solidFill>
              </a:rPr>
              <a:t>整体方案概览</a:t>
            </a:r>
            <a:endParaRPr lang="en-US" altLang="zh-CN" sz="2800" b="1" dirty="0">
              <a:solidFill>
                <a:prstClr val="white"/>
              </a:solidFill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3255169" y="4987485"/>
            <a:ext cx="685800" cy="685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altLang="zh-CN" sz="3200" b="1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3262313" y="1789113"/>
            <a:ext cx="685800" cy="685800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altLang="zh-CN" sz="3200" b="1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3262313" y="2848107"/>
            <a:ext cx="685800" cy="685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200" b="1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960813" y="2902082"/>
            <a:ext cx="3611562" cy="59372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prstClr val="white"/>
                </a:solidFill>
              </a:rPr>
              <a:t>方案要点展示</a:t>
            </a:r>
            <a:endParaRPr lang="en-US" altLang="zh-CN" sz="2800" b="1" dirty="0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948113" y="4038160"/>
            <a:ext cx="3624262" cy="59372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prstClr val="white"/>
                </a:solidFill>
              </a:rPr>
              <a:t>实践案例</a:t>
            </a:r>
            <a:endParaRPr lang="en-US" altLang="zh-CN" sz="2800" b="1" dirty="0">
              <a:solidFill>
                <a:prstClr val="white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262313" y="4012760"/>
            <a:ext cx="685800" cy="685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200" b="1" dirty="0" smtClean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813170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 txBox="1">
            <a:spLocks/>
          </p:cNvSpPr>
          <p:nvPr/>
        </p:nvSpPr>
        <p:spPr>
          <a:xfrm>
            <a:off x="1866900" y="325438"/>
            <a:ext cx="7772400" cy="84455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>
              <a:defRPr/>
            </a:pPr>
            <a:r>
              <a:rPr lang="en-US" altLang="zh-CN" b="1" kern="0" dirty="0" smtClean="0"/>
              <a:t>3.</a:t>
            </a:r>
            <a:r>
              <a:rPr lang="zh-CN" altLang="en-US" b="1" kern="0" dirty="0" smtClean="0"/>
              <a:t>敏捷开发</a:t>
            </a:r>
            <a:r>
              <a:rPr lang="en-US" altLang="zh-CN" b="1" kern="0" dirty="0"/>
              <a:t/>
            </a:r>
            <a:br>
              <a:rPr lang="en-US" altLang="zh-CN" b="1" kern="0" dirty="0"/>
            </a:br>
            <a:r>
              <a:rPr lang="en-US" altLang="zh-CN" b="1" kern="0" dirty="0"/>
              <a:t>					       </a:t>
            </a:r>
            <a:r>
              <a:rPr lang="zh-CN" altLang="en-US" sz="2400" b="1" kern="0" dirty="0"/>
              <a:t>   </a:t>
            </a:r>
            <a:r>
              <a:rPr lang="en-US" altLang="zh-CN" sz="2400" b="1" kern="0" dirty="0"/>
              <a:t>				                             </a:t>
            </a:r>
            <a:endParaRPr lang="zh-CN" altLang="en-US" sz="2400" b="1" kern="0" dirty="0"/>
          </a:p>
        </p:txBody>
      </p:sp>
      <p:sp>
        <p:nvSpPr>
          <p:cNvPr id="6" name="标题 3"/>
          <p:cNvSpPr txBox="1">
            <a:spLocks/>
          </p:cNvSpPr>
          <p:nvPr/>
        </p:nvSpPr>
        <p:spPr>
          <a:xfrm>
            <a:off x="2209800" y="990600"/>
            <a:ext cx="7315200" cy="244475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>
              <a:defRPr/>
            </a:pPr>
            <a:r>
              <a:rPr lang="en-US" altLang="zh-CN" kern="0" dirty="0"/>
              <a:t>	</a:t>
            </a:r>
            <a:br>
              <a:rPr lang="en-US" altLang="zh-CN" kern="0" dirty="0"/>
            </a:br>
            <a:r>
              <a:rPr lang="en-US" altLang="zh-CN" kern="0" dirty="0"/>
              <a:t>					</a:t>
            </a:r>
            <a:r>
              <a:rPr lang="en-US" altLang="zh-CN" kern="0" dirty="0">
                <a:solidFill>
                  <a:prstClr val="white">
                    <a:lumMod val="65000"/>
                  </a:prstClr>
                </a:solidFill>
              </a:rPr>
              <a:t>       </a:t>
            </a:r>
            <a:r>
              <a:rPr lang="zh-CN" altLang="en-US" sz="2400" kern="0" dirty="0">
                <a:solidFill>
                  <a:prstClr val="white">
                    <a:lumMod val="65000"/>
                  </a:prstClr>
                </a:solidFill>
              </a:rPr>
              <a:t>   </a:t>
            </a:r>
            <a:r>
              <a:rPr lang="en-US" altLang="zh-CN" sz="2400" kern="0" dirty="0">
                <a:solidFill>
                  <a:prstClr val="white">
                    <a:lumMod val="65000"/>
                  </a:prstClr>
                </a:solidFill>
              </a:rPr>
              <a:t>				 </a:t>
            </a:r>
            <a:r>
              <a:rPr lang="en-US" altLang="zh-CN" sz="2400" kern="0" dirty="0">
                <a:solidFill>
                  <a:prstClr val="white">
                    <a:lumMod val="6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2400" kern="0" dirty="0" smtClean="0">
                <a:solidFill>
                  <a:prstClr val="white">
                    <a:lumMod val="6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2400" kern="0" dirty="0" smtClean="0">
                <a:solidFill>
                  <a:prstClr val="white">
                    <a:lumMod val="65000"/>
                  </a:prstClr>
                </a:solidFill>
              </a:rPr>
              <a:t>             </a:t>
            </a:r>
            <a:endParaRPr lang="zh-CN" altLang="en-US" sz="2400" kern="0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743288" y="1139699"/>
            <a:ext cx="601964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3000">
                  <a:srgbClr val="C00000"/>
                </a:gs>
                <a:gs pos="74000">
                  <a:srgbClr val="C00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标题 3"/>
          <p:cNvSpPr txBox="1">
            <a:spLocks/>
          </p:cNvSpPr>
          <p:nvPr/>
        </p:nvSpPr>
        <p:spPr>
          <a:xfrm>
            <a:off x="5038725" y="1874838"/>
            <a:ext cx="4722813" cy="55880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zh-CN" altLang="en-US" sz="2400" b="1" dirty="0" smtClean="0">
                <a:solidFill>
                  <a:prstClr val="white">
                    <a:lumMod val="65000"/>
                  </a:prstClr>
                </a:solidFill>
              </a:rPr>
              <a:t>根基规划编写产品发布计划</a:t>
            </a:r>
            <a:r>
              <a:rPr lang="en-US" altLang="zh-CN" sz="2400" b="1" dirty="0">
                <a:solidFill>
                  <a:prstClr val="white">
                    <a:lumMod val="65000"/>
                  </a:prstClr>
                </a:solidFill>
              </a:rPr>
              <a:t>	</a:t>
            </a: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/>
            </a:r>
            <a:b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</a:b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				       </a:t>
            </a:r>
            <a:r>
              <a:rPr lang="zh-CN" altLang="en-US" sz="1600" kern="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</a:rPr>
              <a:t>				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</a:rPr>
              <a:t>             </a:t>
            </a:r>
            <a:endParaRPr lang="zh-CN" altLang="en-US" sz="1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108200" y="1797845"/>
            <a:ext cx="2614613" cy="595312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1"/>
                </a:solidFill>
              </a:rPr>
              <a:t>发布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计划</a:t>
            </a:r>
            <a:endParaRPr lang="en-US" altLang="zh-CN" sz="2800" b="1" dirty="0">
              <a:solidFill>
                <a:schemeClr val="bg1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127250" y="2913063"/>
            <a:ext cx="2598738" cy="593725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prstClr val="white"/>
                </a:solidFill>
              </a:rPr>
              <a:t>Sprint</a:t>
            </a:r>
            <a:r>
              <a:rPr lang="zh-CN" altLang="en-US" sz="2800" b="1" dirty="0" smtClean="0">
                <a:solidFill>
                  <a:prstClr val="white"/>
                </a:solidFill>
              </a:rPr>
              <a:t>计划</a:t>
            </a:r>
            <a:endParaRPr lang="en-US" altLang="zh-CN" sz="2800" b="1" dirty="0">
              <a:solidFill>
                <a:prstClr val="white"/>
              </a:solidFill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2127250" y="2425700"/>
            <a:ext cx="84582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2127250" y="3549650"/>
            <a:ext cx="84582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 57"/>
          <p:cNvSpPr/>
          <p:nvPr/>
        </p:nvSpPr>
        <p:spPr>
          <a:xfrm>
            <a:off x="1425575" y="1771650"/>
            <a:ext cx="685800" cy="685800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200" b="1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1425575" y="2867025"/>
            <a:ext cx="685800" cy="685800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200" b="1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1425575" y="3990975"/>
            <a:ext cx="685800" cy="685800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200" b="1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9" name="标题 3"/>
          <p:cNvSpPr txBox="1">
            <a:spLocks/>
          </p:cNvSpPr>
          <p:nvPr/>
        </p:nvSpPr>
        <p:spPr>
          <a:xfrm>
            <a:off x="5038725" y="2965450"/>
            <a:ext cx="5541963" cy="55880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</a:rPr>
              <a:t>Sprint</a:t>
            </a:r>
            <a:r>
              <a:rPr lang="zh-CN" altLang="en-US" sz="2400" b="1" dirty="0" smtClean="0">
                <a:solidFill>
                  <a:prstClr val="white">
                    <a:lumMod val="65000"/>
                  </a:prstClr>
                </a:solidFill>
              </a:rPr>
              <a:t>划分 ，迭代</a:t>
            </a:r>
            <a:r>
              <a:rPr lang="zh-CN" altLang="en-US" sz="2400" b="1" dirty="0">
                <a:solidFill>
                  <a:prstClr val="white">
                    <a:lumMod val="65000"/>
                  </a:prstClr>
                </a:solidFill>
              </a:rPr>
              <a:t>需求</a:t>
            </a:r>
            <a:r>
              <a:rPr lang="zh-CN" altLang="en-US" sz="2400" b="1" dirty="0" smtClean="0">
                <a:solidFill>
                  <a:prstClr val="white">
                    <a:lumMod val="65000"/>
                  </a:prstClr>
                </a:solidFill>
              </a:rPr>
              <a:t>确定，优先级排序</a:t>
            </a:r>
            <a:endParaRPr lang="en-US" altLang="zh-CN" sz="2400" b="1" dirty="0">
              <a:solidFill>
                <a:prstClr val="white">
                  <a:lumMod val="65000"/>
                </a:prstClr>
              </a:solidFill>
            </a:endParaRPr>
          </a:p>
          <a:p>
            <a:pPr algn="l">
              <a:defRPr/>
            </a:pP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</a:t>
            </a:r>
            <a:b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</a:b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				       </a:t>
            </a:r>
            <a:r>
              <a:rPr lang="zh-CN" altLang="en-US" sz="1600" kern="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</a:rPr>
              <a:t>				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</a:rPr>
              <a:t>             </a:t>
            </a:r>
            <a:endParaRPr lang="zh-CN" altLang="en-US" sz="1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124075" y="4043363"/>
            <a:ext cx="2600325" cy="595312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prstClr val="white"/>
                </a:solidFill>
              </a:rPr>
              <a:t>Sprint</a:t>
            </a:r>
            <a:r>
              <a:rPr lang="zh-CN" altLang="en-US" sz="2800" b="1" dirty="0">
                <a:solidFill>
                  <a:prstClr val="white"/>
                </a:solidFill>
              </a:rPr>
              <a:t>开发</a:t>
            </a:r>
            <a:endParaRPr lang="en-US" altLang="zh-CN" sz="2800" b="1" dirty="0">
              <a:solidFill>
                <a:prstClr val="white"/>
              </a:solidFill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124075" y="4679950"/>
            <a:ext cx="84582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标题 3"/>
          <p:cNvSpPr txBox="1">
            <a:spLocks/>
          </p:cNvSpPr>
          <p:nvPr/>
        </p:nvSpPr>
        <p:spPr>
          <a:xfrm>
            <a:off x="5035550" y="4097338"/>
            <a:ext cx="5545138" cy="557212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zh-CN" altLang="en-US" sz="2400" b="1" dirty="0" smtClean="0">
                <a:solidFill>
                  <a:prstClr val="white">
                    <a:lumMod val="65000"/>
                  </a:prstClr>
                </a:solidFill>
              </a:rPr>
              <a:t>可视化任务看板，提高沟通协作效率</a:t>
            </a: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</a:t>
            </a:r>
            <a:b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</a:b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				       </a:t>
            </a:r>
            <a:r>
              <a:rPr lang="zh-CN" altLang="en-US" sz="1600" kern="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</a:rPr>
              <a:t>				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</a:rPr>
              <a:t>             </a:t>
            </a:r>
            <a:endParaRPr lang="zh-CN" altLang="en-US" sz="1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1423988" y="5057775"/>
            <a:ext cx="685800" cy="685800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200" b="1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122488" y="5110163"/>
            <a:ext cx="2600325" cy="595312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prstClr val="white"/>
                </a:solidFill>
              </a:rPr>
              <a:t>过程监控</a:t>
            </a:r>
            <a:endParaRPr lang="en-US" altLang="zh-CN" sz="2800" b="1" dirty="0">
              <a:solidFill>
                <a:prstClr val="white"/>
              </a:solidFill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122488" y="5746750"/>
            <a:ext cx="84582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标题 3"/>
          <p:cNvSpPr txBox="1">
            <a:spLocks/>
          </p:cNvSpPr>
          <p:nvPr/>
        </p:nvSpPr>
        <p:spPr>
          <a:xfrm>
            <a:off x="5035550" y="5164138"/>
            <a:ext cx="6254242" cy="557212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zh-CN" altLang="en-US" sz="2400" b="1" dirty="0" smtClean="0">
                <a:solidFill>
                  <a:prstClr val="white">
                    <a:lumMod val="65000"/>
                  </a:prstClr>
                </a:solidFill>
              </a:rPr>
              <a:t>可视化图表系列，快速预警或定位问题</a:t>
            </a:r>
            <a:endParaRPr lang="en-US" altLang="zh-CN" sz="3600" b="1" dirty="0">
              <a:solidFill>
                <a:prstClr val="white">
                  <a:lumMod val="65000"/>
                </a:prstClr>
              </a:solidFill>
            </a:endParaRPr>
          </a:p>
          <a:p>
            <a:pPr algn="l">
              <a:defRPr/>
            </a:pP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</a:t>
            </a:r>
            <a:b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</a:b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				       </a:t>
            </a:r>
            <a:r>
              <a:rPr lang="zh-CN" altLang="en-US" sz="1600" kern="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</a:rPr>
              <a:t>				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</a:rPr>
              <a:t>             </a:t>
            </a:r>
            <a:endParaRPr lang="zh-CN" altLang="en-US" sz="1600" kern="0" dirty="0">
              <a:solidFill>
                <a:prstClr val="white">
                  <a:lumMod val="50000"/>
                </a:prstClr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039" y="925512"/>
            <a:ext cx="8172450" cy="55721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4514" name="标题 1"/>
          <p:cNvSpPr>
            <a:spLocks noGrp="1"/>
          </p:cNvSpPr>
          <p:nvPr>
            <p:ph type="title"/>
          </p:nvPr>
        </p:nvSpPr>
        <p:spPr>
          <a:xfrm>
            <a:off x="228600" y="247650"/>
            <a:ext cx="10515600" cy="503238"/>
          </a:xfrm>
        </p:spPr>
        <p:txBody>
          <a:bodyPr/>
          <a:lstStyle/>
          <a:p>
            <a:pPr eaLnBrk="1" hangingPunct="1"/>
            <a:r>
              <a:rPr lang="en-US" altLang="zh-CN" sz="2800" b="1" dirty="0" smtClean="0">
                <a:solidFill>
                  <a:srgbClr val="C00000"/>
                </a:solidFill>
              </a:rPr>
              <a:t>3.</a:t>
            </a:r>
            <a:r>
              <a:rPr lang="zh-CN" altLang="en-US" sz="2800" b="1" dirty="0" smtClean="0">
                <a:solidFill>
                  <a:srgbClr val="C00000"/>
                </a:solidFill>
              </a:rPr>
              <a:t>敏捷开发</a:t>
            </a:r>
            <a:r>
              <a:rPr lang="en-US" altLang="zh-CN" sz="2800" b="1" dirty="0" smtClean="0">
                <a:solidFill>
                  <a:srgbClr val="C00000"/>
                </a:solidFill>
              </a:rPr>
              <a:t>-</a:t>
            </a:r>
            <a:r>
              <a:rPr lang="zh-CN" altLang="en-US" sz="2800" b="1" dirty="0" smtClean="0">
                <a:solidFill>
                  <a:srgbClr val="C00000"/>
                </a:solidFill>
              </a:rPr>
              <a:t>编写发布计划</a:t>
            </a:r>
          </a:p>
        </p:txBody>
      </p:sp>
      <p:sp>
        <p:nvSpPr>
          <p:cNvPr id="6" name="右箭头 5"/>
          <p:cNvSpPr/>
          <p:nvPr/>
        </p:nvSpPr>
        <p:spPr>
          <a:xfrm>
            <a:off x="6378575" y="3025775"/>
            <a:ext cx="798513" cy="6858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161154" y="4910697"/>
            <a:ext cx="5555870" cy="76285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 smtClean="0">
                <a:solidFill>
                  <a:prstClr val="white"/>
                </a:solidFill>
              </a:rPr>
              <a:t>制定项目或产品的发布计划：每个产品根据规划确定多个发布版本，即发布计划</a:t>
            </a:r>
            <a:endParaRPr lang="en-US" altLang="zh-CN" sz="1600" b="1" dirty="0">
              <a:solidFill>
                <a:prstClr val="white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732529" y="5089252"/>
            <a:ext cx="428625" cy="372736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</a:rPr>
              <a:t>1</a:t>
            </a:r>
            <a:endParaRPr lang="zh-CN" altLang="en-US" sz="2400" b="1" dirty="0">
              <a:solidFill>
                <a:prstClr val="white"/>
              </a:solidFill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H="1" flipV="1">
            <a:off x="2748914" y="3359640"/>
            <a:ext cx="1412240" cy="162212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4" idx="1"/>
          </p:cNvCxnSpPr>
          <p:nvPr/>
        </p:nvCxnSpPr>
        <p:spPr>
          <a:xfrm flipH="1" flipV="1">
            <a:off x="4180315" y="2897180"/>
            <a:ext cx="557261" cy="114254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0"/>
          <p:cNvSpPr/>
          <p:nvPr/>
        </p:nvSpPr>
        <p:spPr>
          <a:xfrm>
            <a:off x="5103430" y="3806588"/>
            <a:ext cx="5763134" cy="76285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 smtClean="0">
                <a:solidFill>
                  <a:prstClr val="white"/>
                </a:solidFill>
              </a:rPr>
              <a:t>每个发布版本可拆分成多个</a:t>
            </a:r>
            <a:r>
              <a:rPr lang="en-US" altLang="zh-CN" sz="1600" b="1" dirty="0" smtClean="0">
                <a:solidFill>
                  <a:prstClr val="white"/>
                </a:solidFill>
              </a:rPr>
              <a:t>Sprint</a:t>
            </a:r>
            <a:r>
              <a:rPr lang="zh-CN" altLang="en-US" sz="1600" b="1" dirty="0" smtClean="0">
                <a:solidFill>
                  <a:prstClr val="white"/>
                </a:solidFill>
              </a:rPr>
              <a:t>进行开发，即为</a:t>
            </a:r>
            <a:r>
              <a:rPr lang="en-US" altLang="zh-CN" sz="1600" b="1" dirty="0" smtClean="0">
                <a:solidFill>
                  <a:prstClr val="white"/>
                </a:solidFill>
              </a:rPr>
              <a:t>Sprint</a:t>
            </a:r>
            <a:r>
              <a:rPr lang="zh-CN" altLang="en-US" sz="1600" b="1" dirty="0" smtClean="0">
                <a:solidFill>
                  <a:prstClr val="white"/>
                </a:solidFill>
              </a:rPr>
              <a:t>计划</a:t>
            </a:r>
            <a:endParaRPr lang="en-US" altLang="zh-CN" sz="1600" b="1" dirty="0">
              <a:solidFill>
                <a:prstClr val="white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674805" y="3985143"/>
            <a:ext cx="428625" cy="372736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 smtClean="0">
                <a:solidFill>
                  <a:prstClr val="white"/>
                </a:solidFill>
              </a:rPr>
              <a:t>2</a:t>
            </a:r>
            <a:endParaRPr lang="zh-CN" altLang="en-US" sz="2400" b="1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" y="1105282"/>
            <a:ext cx="11602212" cy="573705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5538" name="标题 1"/>
          <p:cNvSpPr>
            <a:spLocks noGrp="1"/>
          </p:cNvSpPr>
          <p:nvPr>
            <p:ph type="title"/>
          </p:nvPr>
        </p:nvSpPr>
        <p:spPr>
          <a:xfrm>
            <a:off x="228600" y="223838"/>
            <a:ext cx="10515600" cy="503237"/>
          </a:xfrm>
        </p:spPr>
        <p:txBody>
          <a:bodyPr/>
          <a:lstStyle/>
          <a:p>
            <a:pPr eaLnBrk="1" hangingPunct="1"/>
            <a:r>
              <a:rPr lang="en-US" altLang="zh-CN" sz="2800" b="1" dirty="0">
                <a:solidFill>
                  <a:srgbClr val="C00000"/>
                </a:solidFill>
              </a:rPr>
              <a:t>3.</a:t>
            </a:r>
            <a:r>
              <a:rPr lang="zh-CN" altLang="en-US" sz="2800" b="1" dirty="0">
                <a:solidFill>
                  <a:srgbClr val="C00000"/>
                </a:solidFill>
              </a:rPr>
              <a:t>敏捷开发</a:t>
            </a:r>
            <a:r>
              <a:rPr lang="en-US" altLang="zh-CN" sz="2800" b="1" dirty="0">
                <a:solidFill>
                  <a:srgbClr val="C00000"/>
                </a:solidFill>
              </a:rPr>
              <a:t>- Sprint</a:t>
            </a:r>
            <a:r>
              <a:rPr lang="zh-CN" altLang="en-US" sz="2800" b="1" dirty="0" smtClean="0">
                <a:solidFill>
                  <a:srgbClr val="C00000"/>
                </a:solidFill>
              </a:rPr>
              <a:t>计划</a:t>
            </a:r>
          </a:p>
        </p:txBody>
      </p:sp>
      <p:sp>
        <p:nvSpPr>
          <p:cNvPr id="65539" name="内容占位符 2"/>
          <p:cNvSpPr>
            <a:spLocks noGrp="1"/>
          </p:cNvSpPr>
          <p:nvPr>
            <p:ph idx="1"/>
          </p:nvPr>
        </p:nvSpPr>
        <p:spPr>
          <a:xfrm>
            <a:off x="266700" y="660400"/>
            <a:ext cx="11198225" cy="6173788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dirty="0" smtClean="0"/>
              <a:t>产品经理与研发经理基于产品的发布计划，确定每个版本的开发节奏，确定</a:t>
            </a:r>
            <a:r>
              <a:rPr lang="en-US" altLang="zh-CN" sz="1600" dirty="0" smtClean="0"/>
              <a:t>Sprint</a:t>
            </a:r>
            <a:r>
              <a:rPr lang="zh-CN" altLang="en-US" sz="1600" dirty="0" smtClean="0"/>
              <a:t>周期和</a:t>
            </a:r>
            <a:r>
              <a:rPr lang="en-US" altLang="zh-CN" sz="1600" dirty="0" smtClean="0"/>
              <a:t>Sprint</a:t>
            </a:r>
            <a:r>
              <a:rPr lang="zh-CN" altLang="en-US" sz="1600" dirty="0" smtClean="0"/>
              <a:t>要完成工作内容</a:t>
            </a:r>
            <a:endParaRPr lang="en-US" altLang="zh-CN" sz="1200" dirty="0" smtClean="0"/>
          </a:p>
          <a:p>
            <a:pPr marL="457200" lvl="1"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200" dirty="0" smtClean="0"/>
          </a:p>
          <a:p>
            <a:pPr marL="457200" lvl="1"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200" dirty="0" smtClean="0"/>
          </a:p>
          <a:p>
            <a:pPr marL="457200" lvl="1"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200" dirty="0" smtClean="0"/>
          </a:p>
          <a:p>
            <a:pPr marL="457200" lvl="1"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200" dirty="0" smtClean="0"/>
          </a:p>
          <a:p>
            <a:pPr marL="457200" lvl="1"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200" dirty="0" smtClean="0"/>
          </a:p>
          <a:p>
            <a:pPr marL="457200" lvl="1"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200" dirty="0" smtClean="0"/>
          </a:p>
          <a:p>
            <a:pPr marL="457200" lvl="1"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200" dirty="0" smtClean="0"/>
          </a:p>
          <a:p>
            <a:pPr marL="457200" lvl="1"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200" dirty="0" smtClean="0"/>
          </a:p>
          <a:p>
            <a:pPr marL="457200" lvl="1"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200" dirty="0" smtClean="0"/>
          </a:p>
        </p:txBody>
      </p:sp>
      <p:sp>
        <p:nvSpPr>
          <p:cNvPr id="5" name="圆角矩形 4"/>
          <p:cNvSpPr/>
          <p:nvPr/>
        </p:nvSpPr>
        <p:spPr>
          <a:xfrm>
            <a:off x="3868546" y="2801481"/>
            <a:ext cx="5763134" cy="76285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 smtClean="0">
                <a:solidFill>
                  <a:prstClr val="white"/>
                </a:solidFill>
              </a:rPr>
              <a:t>每个发布版本可拆分成多个</a:t>
            </a:r>
            <a:r>
              <a:rPr lang="en-US" altLang="zh-CN" sz="1600" b="1" dirty="0" smtClean="0">
                <a:solidFill>
                  <a:prstClr val="white"/>
                </a:solidFill>
              </a:rPr>
              <a:t>Sprint</a:t>
            </a:r>
            <a:r>
              <a:rPr lang="zh-CN" altLang="en-US" sz="1600" b="1" dirty="0" smtClean="0">
                <a:solidFill>
                  <a:prstClr val="white"/>
                </a:solidFill>
              </a:rPr>
              <a:t>进行开发，即为</a:t>
            </a:r>
            <a:r>
              <a:rPr lang="en-US" altLang="zh-CN" sz="1600" b="1" dirty="0" smtClean="0">
                <a:solidFill>
                  <a:prstClr val="white"/>
                </a:solidFill>
              </a:rPr>
              <a:t>Sprint</a:t>
            </a:r>
            <a:r>
              <a:rPr lang="zh-CN" altLang="en-US" sz="1600" b="1" dirty="0" smtClean="0">
                <a:solidFill>
                  <a:prstClr val="white"/>
                </a:solidFill>
              </a:rPr>
              <a:t>计划</a:t>
            </a:r>
            <a:endParaRPr lang="en-US" altLang="zh-CN" sz="1600" b="1" dirty="0">
              <a:solidFill>
                <a:prstClr val="white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3439921" y="2980036"/>
            <a:ext cx="428625" cy="372736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 smtClean="0">
                <a:solidFill>
                  <a:prstClr val="white"/>
                </a:solidFill>
              </a:rPr>
              <a:t>2</a:t>
            </a:r>
            <a:endParaRPr lang="zh-CN" altLang="en-US" sz="2400" b="1" dirty="0">
              <a:solidFill>
                <a:prstClr val="white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8220297" y="4289075"/>
            <a:ext cx="2822766" cy="97145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 smtClean="0">
                <a:solidFill>
                  <a:prstClr val="white"/>
                </a:solidFill>
              </a:rPr>
              <a:t>当前</a:t>
            </a:r>
            <a:r>
              <a:rPr lang="en-US" altLang="zh-CN" sz="1600" b="1" dirty="0" smtClean="0">
                <a:solidFill>
                  <a:prstClr val="white"/>
                </a:solidFill>
              </a:rPr>
              <a:t>Sprint </a:t>
            </a:r>
            <a:r>
              <a:rPr lang="zh-CN" altLang="en-US" sz="1600" b="1" dirty="0" smtClean="0">
                <a:solidFill>
                  <a:prstClr val="white"/>
                </a:solidFill>
              </a:rPr>
              <a:t>的待办工作项</a:t>
            </a:r>
            <a:endParaRPr lang="en-US" altLang="zh-CN" sz="1600" b="1" dirty="0">
              <a:solidFill>
                <a:prstClr val="white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491054" y="3706151"/>
            <a:ext cx="3162967" cy="2137304"/>
          </a:xfrm>
          <a:prstGeom prst="roundRect">
            <a:avLst>
              <a:gd name="adj" fmla="val 3547"/>
            </a:avLst>
          </a:prstGeom>
          <a:solidFill>
            <a:schemeClr val="accent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9" name="直接箭头连接符 8"/>
          <p:cNvCxnSpPr>
            <a:stCxn id="7" idx="1"/>
          </p:cNvCxnSpPr>
          <p:nvPr/>
        </p:nvCxnSpPr>
        <p:spPr>
          <a:xfrm flipH="1">
            <a:off x="7654021" y="4774803"/>
            <a:ext cx="566276" cy="794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28600" y="223838"/>
            <a:ext cx="10515600" cy="503237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rgbClr val="C00000"/>
                </a:solidFill>
              </a:rPr>
              <a:t>3.</a:t>
            </a:r>
            <a:r>
              <a:rPr lang="zh-CN" altLang="en-US" sz="2800" b="1" dirty="0">
                <a:solidFill>
                  <a:srgbClr val="C00000"/>
                </a:solidFill>
              </a:rPr>
              <a:t>敏捷开发</a:t>
            </a:r>
            <a:r>
              <a:rPr lang="en-US" altLang="zh-CN" sz="2800" b="1" dirty="0">
                <a:solidFill>
                  <a:srgbClr val="C00000"/>
                </a:solidFill>
              </a:rPr>
              <a:t>- </a:t>
            </a:r>
            <a:r>
              <a:rPr lang="zh-CN" altLang="en-US" sz="2800" b="1" dirty="0" smtClean="0">
                <a:solidFill>
                  <a:srgbClr val="C00000"/>
                </a:solidFill>
                <a:latin typeface="+mn-lt"/>
              </a:rPr>
              <a:t>工作任务</a:t>
            </a:r>
            <a:r>
              <a:rPr lang="zh-CN" altLang="en-US" sz="2800" b="1" dirty="0">
                <a:solidFill>
                  <a:srgbClr val="C00000"/>
                </a:solidFill>
                <a:latin typeface="+mn-lt"/>
              </a:rPr>
              <a:t>分配</a:t>
            </a:r>
          </a:p>
        </p:txBody>
      </p:sp>
      <p:sp>
        <p:nvSpPr>
          <p:cNvPr id="67587" name="内容占位符 2"/>
          <p:cNvSpPr>
            <a:spLocks noGrp="1"/>
          </p:cNvSpPr>
          <p:nvPr>
            <p:ph idx="1"/>
          </p:nvPr>
        </p:nvSpPr>
        <p:spPr>
          <a:xfrm>
            <a:off x="266700" y="660400"/>
            <a:ext cx="11245850" cy="5465763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None/>
            </a:pPr>
            <a:r>
              <a:rPr lang="zh-CN" altLang="en-US" sz="1600" dirty="0" smtClean="0"/>
              <a:t>在</a:t>
            </a:r>
            <a:r>
              <a:rPr lang="en-US" altLang="zh-CN" sz="1600" dirty="0" smtClean="0"/>
              <a:t>Sprint</a:t>
            </a:r>
            <a:r>
              <a:rPr lang="zh-CN" altLang="en-US" sz="1600" dirty="0" smtClean="0"/>
              <a:t>计划会议中产品经理、研发经理与团队成员一起讨论，评估并分配工作任务，任务分配过程可根据</a:t>
            </a:r>
            <a:r>
              <a:rPr lang="zh-CN" altLang="en-US" sz="1600" b="1" dirty="0"/>
              <a:t>特征</a:t>
            </a:r>
            <a:r>
              <a:rPr lang="zh-CN" altLang="en-US" sz="1600" dirty="0" smtClean="0"/>
              <a:t>的实际需求完成，一般有以下两种方式：</a:t>
            </a:r>
            <a:endParaRPr lang="en-US" altLang="zh-CN" sz="1200" dirty="0" smtClean="0"/>
          </a:p>
          <a:p>
            <a:pPr marL="457200" lvl="1"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200" dirty="0" smtClean="0"/>
          </a:p>
          <a:p>
            <a:pPr marL="457200" lvl="1"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200" dirty="0" smtClean="0"/>
          </a:p>
          <a:p>
            <a:pPr marL="457200" lvl="1"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200" dirty="0" smtClean="0"/>
          </a:p>
          <a:p>
            <a:pPr marL="457200" lvl="1"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200" dirty="0" smtClean="0"/>
          </a:p>
          <a:p>
            <a:pPr marL="457200" lvl="1"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200" dirty="0" smtClean="0"/>
          </a:p>
          <a:p>
            <a:pPr marL="457200" lvl="1"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200" dirty="0" smtClean="0"/>
          </a:p>
          <a:p>
            <a:pPr marL="457200" lvl="1"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200" dirty="0" smtClean="0"/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9053513" y="1789113"/>
            <a:ext cx="701675" cy="172561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80" y="1621535"/>
            <a:ext cx="10923270" cy="503519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圆角矩形 5"/>
          <p:cNvSpPr/>
          <p:nvPr/>
        </p:nvSpPr>
        <p:spPr>
          <a:xfrm>
            <a:off x="9506140" y="4422773"/>
            <a:ext cx="1076515" cy="382588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551017" y="1942468"/>
            <a:ext cx="4578860" cy="81786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 smtClean="0">
                <a:solidFill>
                  <a:prstClr val="white"/>
                </a:solidFill>
              </a:rPr>
              <a:t>将</a:t>
            </a:r>
            <a:r>
              <a:rPr lang="zh-CN" altLang="en-US" sz="1600" b="1" dirty="0">
                <a:solidFill>
                  <a:prstClr val="white"/>
                </a:solidFill>
              </a:rPr>
              <a:t>特征直接</a:t>
            </a:r>
            <a:r>
              <a:rPr lang="zh-CN" altLang="en-US" sz="1600" b="1" dirty="0" smtClean="0">
                <a:solidFill>
                  <a:prstClr val="white"/>
                </a:solidFill>
              </a:rPr>
              <a:t>分配给当前经办人，</a:t>
            </a:r>
            <a:r>
              <a:rPr lang="zh-CN" altLang="en-US" sz="1600" b="1" dirty="0">
                <a:solidFill>
                  <a:prstClr val="white"/>
                </a:solidFill>
              </a:rPr>
              <a:t>以特征为</a:t>
            </a:r>
            <a:r>
              <a:rPr lang="zh-CN" altLang="en-US" sz="1600" b="1" dirty="0" smtClean="0">
                <a:solidFill>
                  <a:prstClr val="white"/>
                </a:solidFill>
              </a:rPr>
              <a:t>单位进行后续的任务跟踪</a:t>
            </a:r>
            <a:endParaRPr lang="en-US" altLang="zh-CN" sz="1600" b="1" dirty="0">
              <a:solidFill>
                <a:prstClr val="white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2122392" y="1755588"/>
            <a:ext cx="428625" cy="372736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</a:rPr>
              <a:t>1</a:t>
            </a:r>
            <a:endParaRPr lang="zh-CN" altLang="en-US" sz="2400" b="1" dirty="0">
              <a:solidFill>
                <a:prstClr val="white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560185" y="3496644"/>
            <a:ext cx="4578860" cy="64084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prstClr val="white"/>
                </a:solidFill>
              </a:rPr>
              <a:t>如</a:t>
            </a:r>
            <a:r>
              <a:rPr lang="zh-CN" altLang="en-US" sz="1400" b="1" dirty="0" smtClean="0">
                <a:solidFill>
                  <a:prstClr val="white"/>
                </a:solidFill>
              </a:rPr>
              <a:t>某个特征当前阶段需要多人并行协作完成，则可将其分解为多个子任务，共同推进</a:t>
            </a:r>
            <a:endParaRPr lang="en-US" altLang="zh-CN" sz="1400" b="1" dirty="0">
              <a:solidFill>
                <a:prstClr val="white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131560" y="3348729"/>
            <a:ext cx="428625" cy="372736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 smtClean="0">
                <a:solidFill>
                  <a:prstClr val="white"/>
                </a:solidFill>
              </a:rPr>
              <a:t>2</a:t>
            </a:r>
            <a:endParaRPr lang="zh-CN" altLang="en-US" sz="2400" b="1" dirty="0">
              <a:solidFill>
                <a:prstClr val="white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4178011" y="2805419"/>
            <a:ext cx="194200" cy="1446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/>
        </p:nvSpPr>
        <p:spPr>
          <a:xfrm>
            <a:off x="4566412" y="4458889"/>
            <a:ext cx="3447288" cy="40730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4178011" y="4293645"/>
            <a:ext cx="388401" cy="64084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</a:rPr>
              <a:t>特征</a:t>
            </a:r>
            <a:endParaRPr lang="en-US" altLang="zh-CN" sz="1600" b="1" dirty="0">
              <a:solidFill>
                <a:prstClr val="white"/>
              </a:solidFill>
            </a:endParaRPr>
          </a:p>
        </p:txBody>
      </p:sp>
      <p:cxnSp>
        <p:nvCxnSpPr>
          <p:cNvPr id="16" name="直接箭头连接符 15"/>
          <p:cNvCxnSpPr>
            <a:endCxn id="6" idx="1"/>
          </p:cNvCxnSpPr>
          <p:nvPr/>
        </p:nvCxnSpPr>
        <p:spPr>
          <a:xfrm>
            <a:off x="9131808" y="4157472"/>
            <a:ext cx="374332" cy="4565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/>
        </p:nvSpPr>
        <p:spPr>
          <a:xfrm>
            <a:off x="2551017" y="1545449"/>
            <a:ext cx="4578860" cy="396507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 smtClean="0">
                <a:solidFill>
                  <a:prstClr val="white"/>
                </a:solidFill>
              </a:rPr>
              <a:t>特征直接排程</a:t>
            </a:r>
            <a:endParaRPr lang="en-US" altLang="zh-CN" sz="1600" b="1" dirty="0">
              <a:solidFill>
                <a:prstClr val="white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6560185" y="3084533"/>
            <a:ext cx="4578860" cy="396507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1600" b="1" dirty="0"/>
              <a:t>特征分解为开发任务再排程</a:t>
            </a:r>
            <a:endParaRPr lang="en-US" altLang="zh-CN" sz="1600" b="1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28600" y="223838"/>
            <a:ext cx="10515600" cy="50323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sz="3200" b="1" dirty="0">
                <a:solidFill>
                  <a:srgbClr val="C00000"/>
                </a:solidFill>
              </a:rPr>
              <a:t>3.</a:t>
            </a:r>
            <a:r>
              <a:rPr lang="zh-CN" altLang="en-US" sz="3200" b="1" dirty="0">
                <a:solidFill>
                  <a:srgbClr val="C00000"/>
                </a:solidFill>
              </a:rPr>
              <a:t>敏捷</a:t>
            </a:r>
            <a:r>
              <a:rPr lang="zh-CN" altLang="en-US" sz="3200" b="1" dirty="0" smtClean="0">
                <a:solidFill>
                  <a:srgbClr val="C00000"/>
                </a:solidFill>
              </a:rPr>
              <a:t>开发</a:t>
            </a:r>
            <a:r>
              <a:rPr lang="en-US" altLang="zh-CN" sz="3200" b="1" dirty="0" smtClean="0">
                <a:solidFill>
                  <a:srgbClr val="C00000"/>
                </a:solidFill>
                <a:latin typeface="+mn-lt"/>
              </a:rPr>
              <a:t>-</a:t>
            </a:r>
            <a:r>
              <a:rPr lang="zh-CN" altLang="en-US" sz="3200" b="1" dirty="0">
                <a:solidFill>
                  <a:srgbClr val="C00000"/>
                </a:solidFill>
                <a:latin typeface="+mn-lt"/>
              </a:rPr>
              <a:t>任务</a:t>
            </a:r>
            <a:r>
              <a:rPr lang="zh-CN" altLang="en-US" sz="3200" b="1" dirty="0" smtClean="0">
                <a:solidFill>
                  <a:srgbClr val="C00000"/>
                </a:solidFill>
                <a:latin typeface="+mn-lt"/>
              </a:rPr>
              <a:t>看</a:t>
            </a:r>
            <a:r>
              <a:rPr lang="zh-CN" altLang="en-US" sz="3200" b="1" dirty="0">
                <a:solidFill>
                  <a:srgbClr val="C00000"/>
                </a:solidFill>
                <a:latin typeface="+mn-lt"/>
              </a:rPr>
              <a:t>板</a:t>
            </a:r>
          </a:p>
        </p:txBody>
      </p:sp>
      <p:sp>
        <p:nvSpPr>
          <p:cNvPr id="68611" name="内容占位符 2"/>
          <p:cNvSpPr>
            <a:spLocks noGrp="1"/>
          </p:cNvSpPr>
          <p:nvPr>
            <p:ph idx="1"/>
          </p:nvPr>
        </p:nvSpPr>
        <p:spPr>
          <a:xfrm>
            <a:off x="266700" y="660400"/>
            <a:ext cx="11596116" cy="5465763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None/>
            </a:pPr>
            <a:r>
              <a:rPr lang="en-US" altLang="zh-CN" sz="1600" dirty="0" smtClean="0"/>
              <a:t>Sprint</a:t>
            </a:r>
            <a:r>
              <a:rPr lang="zh-CN" altLang="en-US" sz="1600" dirty="0" smtClean="0"/>
              <a:t>计划会议结束后，</a:t>
            </a:r>
            <a:r>
              <a:rPr lang="zh-CN" altLang="en-US" sz="1600" dirty="0"/>
              <a:t>特征</a:t>
            </a:r>
            <a:r>
              <a:rPr lang="zh-CN" altLang="en-US" sz="1600" dirty="0" smtClean="0"/>
              <a:t>列表，任务，经办</a:t>
            </a:r>
            <a:r>
              <a:rPr lang="zh-CN" altLang="en-US" sz="1600" dirty="0"/>
              <a:t>人</a:t>
            </a:r>
            <a:r>
              <a:rPr lang="zh-CN" altLang="en-US" sz="1600" dirty="0" smtClean="0"/>
              <a:t>都已明确，</a:t>
            </a:r>
            <a:r>
              <a:rPr lang="en-US" altLang="zh-CN" sz="1600" dirty="0" smtClean="0"/>
              <a:t>Sprint</a:t>
            </a:r>
            <a:r>
              <a:rPr lang="zh-CN" altLang="en-US" sz="1600" dirty="0" smtClean="0"/>
              <a:t>进入开发阶段，</a:t>
            </a:r>
            <a:r>
              <a:rPr lang="en-US" altLang="zh-CN" sz="1600" dirty="0" smtClean="0"/>
              <a:t>Scrum Master</a:t>
            </a:r>
            <a:r>
              <a:rPr lang="zh-CN" altLang="en-US" sz="1600" dirty="0" smtClean="0"/>
              <a:t>需要根据每日站立会议以及任务看板跟踪任务执行情况，及时洞悉风险</a:t>
            </a:r>
            <a:endParaRPr lang="en-US" altLang="zh-CN" sz="1200" dirty="0" smtClean="0"/>
          </a:p>
          <a:p>
            <a:pPr marL="457200" lvl="1"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200" dirty="0" smtClean="0"/>
          </a:p>
          <a:p>
            <a:pPr marL="457200" lvl="1"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200" dirty="0" smtClean="0"/>
          </a:p>
          <a:p>
            <a:pPr marL="457200" lvl="1"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200" dirty="0" smtClean="0"/>
          </a:p>
          <a:p>
            <a:pPr marL="457200" lvl="1"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200" dirty="0" smtClean="0"/>
          </a:p>
          <a:p>
            <a:pPr marL="457200" lvl="1"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200" dirty="0" smtClean="0"/>
          </a:p>
          <a:p>
            <a:pPr marL="457200" lvl="1"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200" dirty="0" smtClean="0"/>
          </a:p>
          <a:p>
            <a:pPr marL="457200" lvl="1"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200" dirty="0" smtClean="0"/>
          </a:p>
          <a:p>
            <a:pPr marL="457200" lvl="1"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200" dirty="0" smtClean="0"/>
          </a:p>
          <a:p>
            <a:pPr marL="457200" lvl="1"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2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" y="1597151"/>
            <a:ext cx="12001500" cy="52449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圆角矩形 4"/>
          <p:cNvSpPr/>
          <p:nvPr/>
        </p:nvSpPr>
        <p:spPr>
          <a:xfrm>
            <a:off x="4529010" y="3710273"/>
            <a:ext cx="3156839" cy="97145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zh-CN" altLang="en-US" sz="1600" b="1" dirty="0" smtClean="0">
                <a:solidFill>
                  <a:prstClr val="white"/>
                </a:solidFill>
              </a:rPr>
              <a:t>可视化任务看板</a:t>
            </a:r>
            <a:endParaRPr lang="en-US" altLang="zh-CN" sz="1600" b="1" dirty="0" smtClean="0">
              <a:solidFill>
                <a:prstClr val="white"/>
              </a:solidFill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zh-CN" altLang="en-US" sz="1600" b="1" dirty="0" smtClean="0">
                <a:solidFill>
                  <a:prstClr val="white"/>
                </a:solidFill>
              </a:rPr>
              <a:t>通过拖动实现任务处理</a:t>
            </a:r>
            <a:endParaRPr lang="en-US" altLang="zh-CN" sz="1600" b="1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" y="740092"/>
            <a:ext cx="12096750" cy="57435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28600" y="28575"/>
            <a:ext cx="10515600" cy="50165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rgbClr val="C00000"/>
                </a:solidFill>
              </a:rPr>
              <a:t>3.</a:t>
            </a:r>
            <a:r>
              <a:rPr lang="zh-CN" altLang="en-US" sz="2800" b="1" dirty="0">
                <a:solidFill>
                  <a:srgbClr val="C00000"/>
                </a:solidFill>
              </a:rPr>
              <a:t>敏捷</a:t>
            </a:r>
            <a:r>
              <a:rPr lang="zh-CN" altLang="en-US" sz="2800" b="1" dirty="0" smtClean="0">
                <a:solidFill>
                  <a:srgbClr val="C00000"/>
                </a:solidFill>
              </a:rPr>
              <a:t>开发</a:t>
            </a:r>
            <a:r>
              <a:rPr lang="en-US" altLang="zh-CN" sz="2800" b="1" dirty="0" smtClean="0">
                <a:solidFill>
                  <a:srgbClr val="C00000"/>
                </a:solidFill>
                <a:latin typeface="+mn-lt"/>
              </a:rPr>
              <a:t>-</a:t>
            </a:r>
            <a:r>
              <a:rPr lang="zh-CN" altLang="en-US" sz="2800" b="1" dirty="0" smtClean="0">
                <a:solidFill>
                  <a:srgbClr val="C00000"/>
                </a:solidFill>
                <a:latin typeface="+mn-lt"/>
              </a:rPr>
              <a:t>可视化图表</a:t>
            </a:r>
            <a:endParaRPr lang="zh-CN" altLang="en-US" sz="28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18872" y="2166113"/>
            <a:ext cx="977646" cy="22352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738594" y="2204722"/>
            <a:ext cx="4712526" cy="1707972"/>
          </a:xfrm>
          <a:prstGeom prst="roundRect">
            <a:avLst>
              <a:gd name="adj" fmla="val 535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zh-CN" altLang="en-US" sz="1600" b="1" dirty="0" smtClean="0">
                <a:solidFill>
                  <a:prstClr val="white"/>
                </a:solidFill>
              </a:rPr>
              <a:t>通过任意时间点的横向第</a:t>
            </a:r>
            <a:r>
              <a:rPr lang="en-US" altLang="zh-CN" sz="1600" b="1" dirty="0" smtClean="0">
                <a:solidFill>
                  <a:prstClr val="white"/>
                </a:solidFill>
              </a:rPr>
              <a:t>1</a:t>
            </a:r>
            <a:r>
              <a:rPr lang="zh-CN" altLang="en-US" sz="1600" b="1" dirty="0" smtClean="0">
                <a:solidFill>
                  <a:prstClr val="white"/>
                </a:solidFill>
              </a:rPr>
              <a:t>条线和第</a:t>
            </a:r>
            <a:r>
              <a:rPr lang="en-US" altLang="zh-CN" sz="1600" b="1" dirty="0" smtClean="0">
                <a:solidFill>
                  <a:prstClr val="white"/>
                </a:solidFill>
              </a:rPr>
              <a:t>5</a:t>
            </a:r>
            <a:r>
              <a:rPr lang="zh-CN" altLang="en-US" sz="1600" b="1" dirty="0" smtClean="0">
                <a:solidFill>
                  <a:prstClr val="white"/>
                </a:solidFill>
              </a:rPr>
              <a:t>条线的横向差异，可以看出任务的平均处理时间</a:t>
            </a:r>
            <a:endParaRPr lang="en-US" altLang="zh-CN" sz="1600" b="1" dirty="0" smtClean="0">
              <a:solidFill>
                <a:prstClr val="white"/>
              </a:solidFill>
            </a:endParaRP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zh-CN" altLang="en-US" sz="1600" b="1" dirty="0" smtClean="0">
                <a:solidFill>
                  <a:prstClr val="white"/>
                </a:solidFill>
              </a:rPr>
              <a:t>通过任意时间点的纵向第一条线和第</a:t>
            </a:r>
            <a:r>
              <a:rPr lang="en-US" altLang="zh-CN" sz="1600" b="1" dirty="0" smtClean="0">
                <a:solidFill>
                  <a:prstClr val="white"/>
                </a:solidFill>
              </a:rPr>
              <a:t>5</a:t>
            </a:r>
            <a:r>
              <a:rPr lang="zh-CN" altLang="en-US" sz="1600" b="1" dirty="0" smtClean="0">
                <a:solidFill>
                  <a:prstClr val="white"/>
                </a:solidFill>
              </a:rPr>
              <a:t>条线的纵向差异，可以看出当前的待办任务数量</a:t>
            </a:r>
            <a:endParaRPr lang="en-US" altLang="zh-CN" sz="1600" b="1" dirty="0">
              <a:solidFill>
                <a:prstClr val="white"/>
              </a:solidFill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V="1">
            <a:off x="7790688" y="4563589"/>
            <a:ext cx="1243584" cy="1"/>
          </a:xfrm>
          <a:prstGeom prst="straightConnector1">
            <a:avLst/>
          </a:prstGeom>
          <a:ln w="381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9034272" y="4097606"/>
            <a:ext cx="0" cy="465983"/>
          </a:xfrm>
          <a:prstGeom prst="straightConnector1">
            <a:avLst/>
          </a:prstGeom>
          <a:ln w="381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8198167" y="4377221"/>
            <a:ext cx="428625" cy="372736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</a:rPr>
              <a:t>1</a:t>
            </a:r>
            <a:endParaRPr lang="zh-CN" altLang="en-US" sz="2400" b="1" dirty="0">
              <a:solidFill>
                <a:prstClr val="white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8819959" y="3667916"/>
            <a:ext cx="428625" cy="372736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 smtClean="0">
                <a:solidFill>
                  <a:prstClr val="white"/>
                </a:solidFill>
              </a:rPr>
              <a:t>2</a:t>
            </a:r>
            <a:endParaRPr lang="zh-CN" altLang="en-US" sz="2400" b="1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圆角矩形 20"/>
          <p:cNvSpPr/>
          <p:nvPr/>
        </p:nvSpPr>
        <p:spPr>
          <a:xfrm>
            <a:off x="2108811" y="3498256"/>
            <a:ext cx="1350929" cy="77787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 smtClean="0">
                <a:solidFill>
                  <a:prstClr val="white"/>
                </a:solidFill>
              </a:rPr>
              <a:t>Sprint</a:t>
            </a:r>
            <a:r>
              <a:rPr lang="zh-CN" altLang="en-US" sz="1400" b="1" dirty="0" smtClean="0">
                <a:solidFill>
                  <a:prstClr val="white"/>
                </a:solidFill>
              </a:rPr>
              <a:t>计划会</a:t>
            </a:r>
            <a:endParaRPr lang="en-US" altLang="zh-CN" sz="1400" b="1" dirty="0">
              <a:solidFill>
                <a:prstClr val="white"/>
              </a:solidFill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3931088" y="3511804"/>
            <a:ext cx="1591271" cy="77787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>
                <a:solidFill>
                  <a:prstClr val="white"/>
                </a:solidFill>
              </a:rPr>
              <a:t>Sprint</a:t>
            </a:r>
            <a:r>
              <a:rPr lang="zh-CN" altLang="en-US" sz="1200" b="1" dirty="0" smtClean="0">
                <a:solidFill>
                  <a:prstClr val="white"/>
                </a:solidFill>
              </a:rPr>
              <a:t>详细设计</a:t>
            </a:r>
            <a:endParaRPr lang="en-US" altLang="zh-CN" sz="1200" b="1" dirty="0" smtClean="0">
              <a:solidFill>
                <a:prstClr val="white"/>
              </a:solidFill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solidFill>
                  <a:prstClr val="white"/>
                </a:solidFill>
              </a:rPr>
              <a:t> </a:t>
            </a:r>
            <a:r>
              <a:rPr lang="zh-CN" altLang="en-US" sz="1600" b="1" dirty="0" smtClean="0">
                <a:solidFill>
                  <a:srgbClr val="FFFF00"/>
                </a:solidFill>
              </a:rPr>
              <a:t>测试用例编写</a:t>
            </a:r>
            <a:endParaRPr lang="en-US" altLang="zh-CN" sz="1600" b="1" dirty="0">
              <a:solidFill>
                <a:srgbClr val="FFFF00"/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5942438" y="3502720"/>
            <a:ext cx="1714977" cy="77787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dirty="0" smtClean="0">
                <a:solidFill>
                  <a:prstClr val="white"/>
                </a:solidFill>
              </a:rPr>
              <a:t>开发及每日站立会</a:t>
            </a:r>
            <a:endParaRPr lang="en-US" altLang="zh-CN" sz="1200" b="1" dirty="0" smtClean="0">
              <a:solidFill>
                <a:prstClr val="white"/>
              </a:solidFill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 smtClean="0">
                <a:solidFill>
                  <a:srgbClr val="FFFF00"/>
                </a:solidFill>
              </a:rPr>
              <a:t>测试计划</a:t>
            </a:r>
            <a:endParaRPr lang="en-US" altLang="zh-CN" sz="1400" b="1" dirty="0">
              <a:solidFill>
                <a:srgbClr val="FFFF00"/>
              </a:solidFill>
            </a:endParaRPr>
          </a:p>
        </p:txBody>
      </p:sp>
      <p:sp>
        <p:nvSpPr>
          <p:cNvPr id="2" name="右箭头 1"/>
          <p:cNvSpPr/>
          <p:nvPr/>
        </p:nvSpPr>
        <p:spPr>
          <a:xfrm>
            <a:off x="3466299" y="3660011"/>
            <a:ext cx="458232" cy="463296"/>
          </a:xfrm>
          <a:prstGeom prst="rightArrow">
            <a:avLst/>
          </a:prstGeom>
          <a:solidFill>
            <a:srgbClr val="C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4" y="3331954"/>
            <a:ext cx="1125619" cy="1125619"/>
          </a:xfrm>
          <a:prstGeom prst="rect">
            <a:avLst/>
          </a:prstGeom>
        </p:spPr>
      </p:pic>
      <p:sp>
        <p:nvSpPr>
          <p:cNvPr id="10" name="右箭头 9"/>
          <p:cNvSpPr/>
          <p:nvPr/>
        </p:nvSpPr>
        <p:spPr>
          <a:xfrm>
            <a:off x="5528916" y="3660011"/>
            <a:ext cx="434193" cy="463296"/>
          </a:xfrm>
          <a:prstGeom prst="rightArrow">
            <a:avLst/>
          </a:prstGeom>
          <a:solidFill>
            <a:srgbClr val="C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9376193" y="3660011"/>
            <a:ext cx="517616" cy="463296"/>
          </a:xfrm>
          <a:prstGeom prst="rightArrow">
            <a:avLst/>
          </a:prstGeom>
          <a:solidFill>
            <a:srgbClr val="C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标题 3"/>
          <p:cNvSpPr txBox="1">
            <a:spLocks/>
          </p:cNvSpPr>
          <p:nvPr/>
        </p:nvSpPr>
        <p:spPr>
          <a:xfrm>
            <a:off x="32336" y="3511804"/>
            <a:ext cx="1279780" cy="55880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en-US" altLang="zh-CN" sz="3200" b="1" kern="0" dirty="0" smtClean="0"/>
              <a:t>… …</a:t>
            </a:r>
            <a:r>
              <a:rPr lang="en-US" altLang="zh-CN" sz="1800" b="1" kern="0" dirty="0"/>
              <a:t>	</a:t>
            </a:r>
            <a:br>
              <a:rPr lang="en-US" altLang="zh-CN" sz="1800" b="1" kern="0" dirty="0"/>
            </a:br>
            <a:r>
              <a:rPr lang="en-US" altLang="zh-CN" sz="1800" b="1" kern="0" dirty="0"/>
              <a:t>					       </a:t>
            </a:r>
            <a:r>
              <a:rPr lang="zh-CN" altLang="en-US" sz="1100" b="1" kern="0" dirty="0"/>
              <a:t>   </a:t>
            </a:r>
            <a:r>
              <a:rPr lang="en-US" altLang="zh-CN" sz="1100" b="1" kern="0" dirty="0"/>
              <a:t>				 </a:t>
            </a:r>
            <a:r>
              <a:rPr lang="en-US" altLang="zh-CN" sz="1100" b="1" kern="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100" b="1" kern="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100" b="1" kern="0" dirty="0" smtClean="0"/>
              <a:t>             </a:t>
            </a:r>
            <a:endParaRPr lang="zh-CN" altLang="en-US" sz="1100" b="1" kern="0" dirty="0"/>
          </a:p>
        </p:txBody>
      </p:sp>
      <p:sp>
        <p:nvSpPr>
          <p:cNvPr id="16" name="圆角矩形 15"/>
          <p:cNvSpPr/>
          <p:nvPr/>
        </p:nvSpPr>
        <p:spPr>
          <a:xfrm>
            <a:off x="8445807" y="3469251"/>
            <a:ext cx="926585" cy="77787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dirty="0" smtClean="0">
                <a:solidFill>
                  <a:prstClr val="white"/>
                </a:solidFill>
              </a:rPr>
              <a:t>验证</a:t>
            </a:r>
            <a:endParaRPr lang="en-US" altLang="zh-CN" sz="1200" b="1" dirty="0" smtClean="0">
              <a:solidFill>
                <a:prstClr val="white"/>
              </a:solidFill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 smtClean="0">
                <a:solidFill>
                  <a:srgbClr val="FFFF00"/>
                </a:solidFill>
              </a:rPr>
              <a:t>测试执行验证</a:t>
            </a:r>
            <a:endParaRPr lang="en-US" altLang="zh-CN" sz="1400" b="1" dirty="0">
              <a:solidFill>
                <a:srgbClr val="FFFF00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9893810" y="3483749"/>
            <a:ext cx="1383788" cy="77787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 smtClean="0">
                <a:solidFill>
                  <a:prstClr val="white"/>
                </a:solidFill>
              </a:rPr>
              <a:t>Sprint</a:t>
            </a:r>
            <a:r>
              <a:rPr lang="zh-CN" altLang="en-US" sz="1600" b="1" dirty="0" smtClean="0">
                <a:solidFill>
                  <a:prstClr val="white"/>
                </a:solidFill>
              </a:rPr>
              <a:t>评审</a:t>
            </a:r>
            <a:endParaRPr lang="en-US" altLang="zh-CN" sz="1600" b="1" dirty="0">
              <a:solidFill>
                <a:prstClr val="white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9887713" y="4890268"/>
            <a:ext cx="1389886" cy="77787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 smtClean="0">
                <a:solidFill>
                  <a:prstClr val="white"/>
                </a:solidFill>
              </a:rPr>
              <a:t>Sprint</a:t>
            </a:r>
            <a:r>
              <a:rPr lang="zh-CN" altLang="en-US" sz="1400" b="1" dirty="0">
                <a:solidFill>
                  <a:prstClr val="white"/>
                </a:solidFill>
              </a:rPr>
              <a:t>回顾会</a:t>
            </a:r>
            <a:endParaRPr lang="en-US" altLang="zh-CN" sz="1400" b="1" dirty="0">
              <a:solidFill>
                <a:prstClr val="white"/>
              </a:solidFill>
            </a:endParaRPr>
          </a:p>
        </p:txBody>
      </p:sp>
      <p:sp>
        <p:nvSpPr>
          <p:cNvPr id="19" name="右箭头 18"/>
          <p:cNvSpPr/>
          <p:nvPr/>
        </p:nvSpPr>
        <p:spPr>
          <a:xfrm rot="5400000">
            <a:off x="10316515" y="4367389"/>
            <a:ext cx="618716" cy="463296"/>
          </a:xfrm>
          <a:prstGeom prst="rightArrow">
            <a:avLst/>
          </a:prstGeom>
          <a:solidFill>
            <a:srgbClr val="C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上弧形箭头 4"/>
          <p:cNvSpPr/>
          <p:nvPr/>
        </p:nvSpPr>
        <p:spPr>
          <a:xfrm flipH="1">
            <a:off x="7132319" y="2889504"/>
            <a:ext cx="1852583" cy="579747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上弧形箭头 23"/>
          <p:cNvSpPr/>
          <p:nvPr/>
        </p:nvSpPr>
        <p:spPr>
          <a:xfrm rot="13309641" flipH="1">
            <a:off x="2380702" y="4699971"/>
            <a:ext cx="1660392" cy="572588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上弧形箭头 24"/>
          <p:cNvSpPr/>
          <p:nvPr/>
        </p:nvSpPr>
        <p:spPr>
          <a:xfrm flipH="1">
            <a:off x="2389630" y="1804416"/>
            <a:ext cx="8424673" cy="1693831"/>
          </a:xfrm>
          <a:prstGeom prst="curvedDownArrow">
            <a:avLst>
              <a:gd name="adj1" fmla="val 17915"/>
              <a:gd name="adj2" fmla="val 37666"/>
              <a:gd name="adj3" fmla="val 25000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箭头 25"/>
          <p:cNvSpPr/>
          <p:nvPr/>
        </p:nvSpPr>
        <p:spPr>
          <a:xfrm>
            <a:off x="1660386" y="3663115"/>
            <a:ext cx="458232" cy="463296"/>
          </a:xfrm>
          <a:prstGeom prst="rightArrow">
            <a:avLst/>
          </a:prstGeom>
          <a:solidFill>
            <a:srgbClr val="C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3"/>
          <p:cNvSpPr txBox="1">
            <a:spLocks/>
          </p:cNvSpPr>
          <p:nvPr/>
        </p:nvSpPr>
        <p:spPr>
          <a:xfrm>
            <a:off x="1866900" y="325438"/>
            <a:ext cx="7772400" cy="84455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>
              <a:defRPr/>
            </a:pPr>
            <a:r>
              <a:rPr lang="en-US" altLang="zh-CN" b="1" kern="0" dirty="0"/>
              <a:t>4.</a:t>
            </a:r>
            <a:r>
              <a:rPr lang="zh-CN" altLang="en-US" b="1" kern="0" dirty="0"/>
              <a:t>测试</a:t>
            </a:r>
            <a:r>
              <a:rPr lang="zh-CN" altLang="en-US" b="1" kern="0" dirty="0" smtClean="0"/>
              <a:t>管理过程</a:t>
            </a:r>
            <a:r>
              <a:rPr lang="en-US" altLang="zh-CN" b="1" kern="0" dirty="0"/>
              <a:t/>
            </a:r>
            <a:br>
              <a:rPr lang="en-US" altLang="zh-CN" b="1" kern="0" dirty="0"/>
            </a:br>
            <a:r>
              <a:rPr lang="en-US" altLang="zh-CN" b="1" kern="0" dirty="0"/>
              <a:t>					       </a:t>
            </a:r>
            <a:r>
              <a:rPr lang="zh-CN" altLang="en-US" sz="2400" b="1" kern="0" dirty="0"/>
              <a:t>   </a:t>
            </a:r>
            <a:r>
              <a:rPr lang="en-US" altLang="zh-CN" sz="2400" b="1" kern="0" dirty="0"/>
              <a:t>				                             </a:t>
            </a:r>
            <a:endParaRPr lang="zh-CN" altLang="en-US" sz="2400" b="1" kern="0" dirty="0"/>
          </a:p>
        </p:txBody>
      </p:sp>
      <p:cxnSp>
        <p:nvCxnSpPr>
          <p:cNvPr id="27" name="直接连接符 26"/>
          <p:cNvCxnSpPr/>
          <p:nvPr/>
        </p:nvCxnSpPr>
        <p:spPr>
          <a:xfrm>
            <a:off x="2743288" y="1139699"/>
            <a:ext cx="601964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3000">
                  <a:srgbClr val="C00000"/>
                </a:gs>
                <a:gs pos="74000">
                  <a:srgbClr val="C00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标题 3"/>
          <p:cNvSpPr txBox="1">
            <a:spLocks/>
          </p:cNvSpPr>
          <p:nvPr/>
        </p:nvSpPr>
        <p:spPr>
          <a:xfrm>
            <a:off x="715654" y="2910451"/>
            <a:ext cx="1279780" cy="55880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zh-CN" altLang="en-US" sz="1800" b="1" kern="0" dirty="0"/>
              <a:t>特征</a:t>
            </a:r>
            <a:r>
              <a:rPr lang="zh-CN" altLang="en-US" sz="1800" b="1" kern="0" dirty="0" smtClean="0"/>
              <a:t>清单</a:t>
            </a:r>
            <a:r>
              <a:rPr lang="en-US" altLang="zh-CN" sz="1800" b="1" kern="0" dirty="0"/>
              <a:t>	</a:t>
            </a:r>
            <a:br>
              <a:rPr lang="en-US" altLang="zh-CN" sz="1800" b="1" kern="0" dirty="0"/>
            </a:br>
            <a:r>
              <a:rPr lang="en-US" altLang="zh-CN" sz="1800" b="1" kern="0" dirty="0"/>
              <a:t>					       </a:t>
            </a:r>
            <a:r>
              <a:rPr lang="zh-CN" altLang="en-US" sz="1100" b="1" kern="0" dirty="0"/>
              <a:t>   </a:t>
            </a:r>
            <a:r>
              <a:rPr lang="en-US" altLang="zh-CN" sz="1100" b="1" kern="0" dirty="0"/>
              <a:t>				 </a:t>
            </a:r>
            <a:r>
              <a:rPr lang="en-US" altLang="zh-CN" sz="1100" b="1" kern="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100" b="1" kern="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100" b="1" kern="0" dirty="0" smtClean="0"/>
              <a:t>             </a:t>
            </a:r>
            <a:endParaRPr lang="zh-CN" altLang="en-US" sz="1100" b="1" kern="0" dirty="0"/>
          </a:p>
        </p:txBody>
      </p:sp>
      <p:sp>
        <p:nvSpPr>
          <p:cNvPr id="29" name="标题 3"/>
          <p:cNvSpPr txBox="1">
            <a:spLocks/>
          </p:cNvSpPr>
          <p:nvPr/>
        </p:nvSpPr>
        <p:spPr>
          <a:xfrm>
            <a:off x="10217631" y="6059285"/>
            <a:ext cx="1279780" cy="20297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en-US" altLang="zh-CN" sz="3200" b="1" kern="0" dirty="0" smtClean="0"/>
              <a:t>… …</a:t>
            </a:r>
            <a:r>
              <a:rPr lang="en-US" altLang="zh-CN" sz="1800" b="1" kern="0" dirty="0"/>
              <a:t>	</a:t>
            </a:r>
            <a:br>
              <a:rPr lang="en-US" altLang="zh-CN" sz="1800" b="1" kern="0" dirty="0"/>
            </a:br>
            <a:r>
              <a:rPr lang="en-US" altLang="zh-CN" sz="1800" b="1" kern="0" dirty="0"/>
              <a:t>					       </a:t>
            </a:r>
            <a:r>
              <a:rPr lang="zh-CN" altLang="en-US" sz="1100" b="1" kern="0" dirty="0"/>
              <a:t>   </a:t>
            </a:r>
            <a:r>
              <a:rPr lang="en-US" altLang="zh-CN" sz="1100" b="1" kern="0" dirty="0"/>
              <a:t>				 </a:t>
            </a:r>
            <a:r>
              <a:rPr lang="en-US" altLang="zh-CN" sz="1100" b="1" kern="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100" b="1" kern="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100" b="1" kern="0" dirty="0" smtClean="0"/>
              <a:t>             </a:t>
            </a:r>
            <a:endParaRPr lang="zh-CN" altLang="en-US" sz="1100" b="1" kern="0" dirty="0"/>
          </a:p>
        </p:txBody>
      </p:sp>
      <p:sp>
        <p:nvSpPr>
          <p:cNvPr id="30" name="右箭头 29"/>
          <p:cNvSpPr/>
          <p:nvPr/>
        </p:nvSpPr>
        <p:spPr>
          <a:xfrm rot="5400000">
            <a:off x="10316515" y="5827637"/>
            <a:ext cx="618716" cy="463296"/>
          </a:xfrm>
          <a:prstGeom prst="rightArrow">
            <a:avLst/>
          </a:prstGeom>
          <a:solidFill>
            <a:srgbClr val="C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3976268" y="4908395"/>
            <a:ext cx="1500909" cy="622133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 smtClean="0">
                <a:solidFill>
                  <a:srgbClr val="FFFF00"/>
                </a:solidFill>
              </a:rPr>
              <a:t>集成测试方案编写与评审</a:t>
            </a:r>
            <a:endParaRPr lang="en-US" altLang="zh-CN" sz="1400" b="1" dirty="0">
              <a:solidFill>
                <a:srgbClr val="FFFF00"/>
              </a:solidFill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6148264" y="4986265"/>
            <a:ext cx="1303323" cy="46639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 smtClean="0">
                <a:solidFill>
                  <a:srgbClr val="FFFF00"/>
                </a:solidFill>
              </a:rPr>
              <a:t>集成测试</a:t>
            </a:r>
            <a:endParaRPr lang="en-US" altLang="zh-CN" sz="1600" b="1" dirty="0">
              <a:solidFill>
                <a:srgbClr val="FFFF00"/>
              </a:solidFill>
            </a:endParaRPr>
          </a:p>
        </p:txBody>
      </p:sp>
      <p:sp>
        <p:nvSpPr>
          <p:cNvPr id="33" name="上弧形箭头 32"/>
          <p:cNvSpPr/>
          <p:nvPr/>
        </p:nvSpPr>
        <p:spPr>
          <a:xfrm rot="10800000" flipH="1">
            <a:off x="7206253" y="4293461"/>
            <a:ext cx="1852583" cy="579747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右箭头 33"/>
          <p:cNvSpPr/>
          <p:nvPr/>
        </p:nvSpPr>
        <p:spPr>
          <a:xfrm>
            <a:off x="5484205" y="5020303"/>
            <a:ext cx="695217" cy="463296"/>
          </a:xfrm>
          <a:prstGeom prst="rightArrow">
            <a:avLst/>
          </a:prstGeom>
          <a:solidFill>
            <a:srgbClr val="C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上下箭头 3"/>
          <p:cNvSpPr/>
          <p:nvPr/>
        </p:nvSpPr>
        <p:spPr>
          <a:xfrm>
            <a:off x="6630638" y="4261344"/>
            <a:ext cx="353568" cy="744172"/>
          </a:xfrm>
          <a:prstGeom prst="upDownArrow">
            <a:avLst/>
          </a:prstGeom>
          <a:solidFill>
            <a:srgbClr val="C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0578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 txBox="1">
            <a:spLocks/>
          </p:cNvSpPr>
          <p:nvPr/>
        </p:nvSpPr>
        <p:spPr>
          <a:xfrm>
            <a:off x="1866900" y="325438"/>
            <a:ext cx="7772400" cy="84455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>
              <a:defRPr/>
            </a:pPr>
            <a:r>
              <a:rPr lang="en-US" altLang="zh-CN" b="1" kern="0" dirty="0" smtClean="0"/>
              <a:t>4.</a:t>
            </a:r>
            <a:r>
              <a:rPr lang="zh-CN" altLang="en-US" b="1" kern="0" dirty="0" smtClean="0"/>
              <a:t>测试管理</a:t>
            </a:r>
            <a:r>
              <a:rPr lang="en-US" altLang="zh-CN" b="1" kern="0" dirty="0"/>
              <a:t/>
            </a:r>
            <a:br>
              <a:rPr lang="en-US" altLang="zh-CN" b="1" kern="0" dirty="0"/>
            </a:br>
            <a:r>
              <a:rPr lang="en-US" altLang="zh-CN" b="1" kern="0" dirty="0"/>
              <a:t>					       </a:t>
            </a:r>
            <a:r>
              <a:rPr lang="zh-CN" altLang="en-US" sz="2400" b="1" kern="0" dirty="0"/>
              <a:t>   </a:t>
            </a:r>
            <a:r>
              <a:rPr lang="en-US" altLang="zh-CN" sz="2400" b="1" kern="0" dirty="0"/>
              <a:t>				                             </a:t>
            </a:r>
            <a:endParaRPr lang="zh-CN" altLang="en-US" sz="2400" b="1" kern="0" dirty="0"/>
          </a:p>
        </p:txBody>
      </p:sp>
      <p:sp>
        <p:nvSpPr>
          <p:cNvPr id="6" name="标题 3"/>
          <p:cNvSpPr txBox="1">
            <a:spLocks/>
          </p:cNvSpPr>
          <p:nvPr/>
        </p:nvSpPr>
        <p:spPr>
          <a:xfrm>
            <a:off x="2209800" y="990600"/>
            <a:ext cx="7315200" cy="244475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>
              <a:defRPr/>
            </a:pPr>
            <a:r>
              <a:rPr lang="en-US" altLang="zh-CN" kern="0" dirty="0"/>
              <a:t>	</a:t>
            </a:r>
            <a:br>
              <a:rPr lang="en-US" altLang="zh-CN" kern="0" dirty="0"/>
            </a:br>
            <a:r>
              <a:rPr lang="en-US" altLang="zh-CN" kern="0" dirty="0"/>
              <a:t>					</a:t>
            </a:r>
            <a:r>
              <a:rPr lang="en-US" altLang="zh-CN" kern="0" dirty="0">
                <a:solidFill>
                  <a:prstClr val="white">
                    <a:lumMod val="65000"/>
                  </a:prstClr>
                </a:solidFill>
              </a:rPr>
              <a:t>       </a:t>
            </a:r>
            <a:r>
              <a:rPr lang="zh-CN" altLang="en-US" sz="2400" kern="0" dirty="0">
                <a:solidFill>
                  <a:prstClr val="white">
                    <a:lumMod val="65000"/>
                  </a:prstClr>
                </a:solidFill>
              </a:rPr>
              <a:t>   </a:t>
            </a:r>
            <a:r>
              <a:rPr lang="en-US" altLang="zh-CN" sz="2400" kern="0" dirty="0">
                <a:solidFill>
                  <a:prstClr val="white">
                    <a:lumMod val="65000"/>
                  </a:prstClr>
                </a:solidFill>
              </a:rPr>
              <a:t>				 </a:t>
            </a:r>
            <a:r>
              <a:rPr lang="en-US" altLang="zh-CN" sz="2400" kern="0" dirty="0">
                <a:solidFill>
                  <a:prstClr val="white">
                    <a:lumMod val="6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2400" kern="0" dirty="0" smtClean="0">
                <a:solidFill>
                  <a:prstClr val="white">
                    <a:lumMod val="6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2400" kern="0" dirty="0" smtClean="0">
                <a:solidFill>
                  <a:prstClr val="white">
                    <a:lumMod val="65000"/>
                  </a:prstClr>
                </a:solidFill>
              </a:rPr>
              <a:t>             </a:t>
            </a:r>
            <a:endParaRPr lang="zh-CN" altLang="en-US" sz="2400" kern="0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767672" y="1151891"/>
            <a:ext cx="601964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3000">
                  <a:srgbClr val="C00000"/>
                </a:gs>
                <a:gs pos="74000">
                  <a:srgbClr val="C00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标题 3"/>
          <p:cNvSpPr txBox="1">
            <a:spLocks/>
          </p:cNvSpPr>
          <p:nvPr/>
        </p:nvSpPr>
        <p:spPr>
          <a:xfrm>
            <a:off x="5038725" y="1874838"/>
            <a:ext cx="4722813" cy="55880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zh-CN" altLang="en-US" sz="2400" b="1" dirty="0" smtClean="0">
                <a:solidFill>
                  <a:prstClr val="white">
                    <a:lumMod val="65000"/>
                  </a:prstClr>
                </a:solidFill>
              </a:rPr>
              <a:t>用例编写与维护</a:t>
            </a:r>
            <a:endParaRPr lang="en-US" altLang="zh-CN" sz="3600" b="1" dirty="0">
              <a:solidFill>
                <a:prstClr val="white">
                  <a:lumMod val="65000"/>
                </a:prstClr>
              </a:solidFill>
            </a:endParaRPr>
          </a:p>
          <a:p>
            <a:pPr algn="l">
              <a:defRPr/>
            </a:pPr>
            <a:r>
              <a:rPr lang="en-US" altLang="zh-CN" sz="2400" b="1" dirty="0">
                <a:solidFill>
                  <a:prstClr val="white">
                    <a:lumMod val="65000"/>
                  </a:prstClr>
                </a:solidFill>
              </a:rPr>
              <a:t>	</a:t>
            </a: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/>
            </a:r>
            <a:b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</a:b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				       </a:t>
            </a:r>
            <a:r>
              <a:rPr lang="zh-CN" altLang="en-US" sz="1600" kern="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</a:rPr>
              <a:t>				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</a:rPr>
              <a:t>             </a:t>
            </a:r>
            <a:endParaRPr lang="zh-CN" altLang="en-US" sz="1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111375" y="1795463"/>
            <a:ext cx="2614613" cy="595312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prstClr val="white"/>
                </a:solidFill>
              </a:rPr>
              <a:t>测试用例</a:t>
            </a:r>
            <a:endParaRPr lang="en-US" altLang="zh-CN" sz="2800" b="1" dirty="0">
              <a:solidFill>
                <a:prstClr val="white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127250" y="2913063"/>
            <a:ext cx="2598738" cy="593725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prstClr val="white"/>
                </a:solidFill>
              </a:rPr>
              <a:t>测试</a:t>
            </a:r>
            <a:r>
              <a:rPr lang="zh-CN" altLang="en-US" sz="2800" b="1" dirty="0">
                <a:solidFill>
                  <a:prstClr val="white"/>
                </a:solidFill>
              </a:rPr>
              <a:t>计划</a:t>
            </a:r>
            <a:endParaRPr lang="en-US" altLang="zh-CN" sz="2800" b="1" dirty="0">
              <a:solidFill>
                <a:prstClr val="white"/>
              </a:solidFill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2127250" y="2425700"/>
            <a:ext cx="84582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2127250" y="3549650"/>
            <a:ext cx="84582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 57"/>
          <p:cNvSpPr/>
          <p:nvPr/>
        </p:nvSpPr>
        <p:spPr>
          <a:xfrm>
            <a:off x="1425575" y="1771650"/>
            <a:ext cx="685800" cy="685800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200" b="1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1425575" y="2867025"/>
            <a:ext cx="685800" cy="685800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200" b="1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1425575" y="3990975"/>
            <a:ext cx="685800" cy="685800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200" b="1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9" name="标题 3"/>
          <p:cNvSpPr txBox="1">
            <a:spLocks/>
          </p:cNvSpPr>
          <p:nvPr/>
        </p:nvSpPr>
        <p:spPr>
          <a:xfrm>
            <a:off x="5038725" y="2965450"/>
            <a:ext cx="5312283" cy="55880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zh-CN" altLang="en-US" sz="2400" b="1" dirty="0" smtClean="0">
                <a:solidFill>
                  <a:prstClr val="white">
                    <a:lumMod val="65000"/>
                  </a:prstClr>
                </a:solidFill>
              </a:rPr>
              <a:t>根据需要制定测试周期和测试计划</a:t>
            </a: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</a:t>
            </a:r>
            <a:b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</a:b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				       </a:t>
            </a:r>
            <a:r>
              <a:rPr lang="zh-CN" altLang="en-US" sz="1600" kern="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</a:rPr>
              <a:t>				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</a:rPr>
              <a:t>             </a:t>
            </a:r>
            <a:endParaRPr lang="zh-CN" altLang="en-US" sz="1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124075" y="4043363"/>
            <a:ext cx="2600325" cy="595312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prstClr val="white"/>
                </a:solidFill>
              </a:rPr>
              <a:t>测试执行</a:t>
            </a:r>
            <a:endParaRPr lang="en-US" altLang="zh-CN" sz="2800" b="1" dirty="0">
              <a:solidFill>
                <a:prstClr val="white"/>
              </a:solidFill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124075" y="4679950"/>
            <a:ext cx="84582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标题 3"/>
          <p:cNvSpPr txBox="1">
            <a:spLocks/>
          </p:cNvSpPr>
          <p:nvPr/>
        </p:nvSpPr>
        <p:spPr>
          <a:xfrm>
            <a:off x="5037138" y="4097338"/>
            <a:ext cx="4722812" cy="557212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zh-CN" altLang="en-US" sz="2400" b="1" dirty="0" smtClean="0">
                <a:solidFill>
                  <a:prstClr val="white">
                    <a:lumMod val="65000"/>
                  </a:prstClr>
                </a:solidFill>
              </a:rPr>
              <a:t>测试执行结果的记录</a:t>
            </a: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</a:t>
            </a:r>
            <a:b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</a:b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				       </a:t>
            </a:r>
            <a:r>
              <a:rPr lang="zh-CN" altLang="en-US" sz="1600" kern="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</a:rPr>
              <a:t>				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</a:rPr>
              <a:t>             </a:t>
            </a:r>
            <a:endParaRPr lang="zh-CN" altLang="en-US" sz="1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1423988" y="5057775"/>
            <a:ext cx="685800" cy="685800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200" b="1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122488" y="5110163"/>
            <a:ext cx="2600325" cy="595312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prstClr val="white"/>
                </a:solidFill>
              </a:rPr>
              <a:t>测试追踪</a:t>
            </a:r>
            <a:endParaRPr lang="en-US" altLang="zh-CN" sz="2800" b="1" dirty="0">
              <a:solidFill>
                <a:prstClr val="white"/>
              </a:solidFill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122488" y="5746750"/>
            <a:ext cx="84582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标题 3"/>
          <p:cNvSpPr txBox="1">
            <a:spLocks/>
          </p:cNvSpPr>
          <p:nvPr/>
        </p:nvSpPr>
        <p:spPr>
          <a:xfrm>
            <a:off x="5035550" y="5164138"/>
            <a:ext cx="4722813" cy="557212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zh-CN" altLang="en-US" sz="2400" b="1" dirty="0" smtClean="0">
                <a:solidFill>
                  <a:prstClr val="white">
                    <a:lumMod val="65000"/>
                  </a:prstClr>
                </a:solidFill>
              </a:rPr>
              <a:t>需求</a:t>
            </a:r>
            <a:r>
              <a:rPr lang="en-US" altLang="zh-CN" sz="2400" b="1" dirty="0" smtClean="0">
                <a:solidFill>
                  <a:prstClr val="white">
                    <a:lumMod val="65000"/>
                  </a:prstClr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2400" b="1" dirty="0" smtClean="0">
                <a:solidFill>
                  <a:prstClr val="white">
                    <a:lumMod val="65000"/>
                  </a:prstClr>
                </a:solidFill>
              </a:rPr>
              <a:t>用例</a:t>
            </a:r>
            <a:r>
              <a:rPr lang="en-US" altLang="zh-CN" sz="2400" b="1" dirty="0">
                <a:solidFill>
                  <a:prstClr val="white">
                    <a:lumMod val="65000"/>
                  </a:prstClr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2400" b="1" dirty="0" smtClean="0">
                <a:solidFill>
                  <a:prstClr val="white">
                    <a:lumMod val="65000"/>
                  </a:prstClr>
                </a:solidFill>
              </a:rPr>
              <a:t>缺陷</a:t>
            </a:r>
            <a:endParaRPr lang="en-US" altLang="zh-CN" sz="1600" b="1" dirty="0">
              <a:solidFill>
                <a:prstClr val="white">
                  <a:lumMod val="65000"/>
                </a:prstClr>
              </a:solidFill>
            </a:endParaRPr>
          </a:p>
          <a:p>
            <a:pPr algn="l">
              <a:defRPr/>
            </a:pPr>
            <a:r>
              <a:rPr lang="en-US" altLang="zh-CN" sz="2800" kern="0" dirty="0">
                <a:solidFill>
                  <a:prstClr val="white">
                    <a:lumMod val="65000"/>
                  </a:prstClr>
                </a:solidFill>
              </a:rPr>
              <a:t>	</a:t>
            </a: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/>
            </a:r>
            <a:b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</a:b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				       </a:t>
            </a:r>
            <a:r>
              <a:rPr lang="zh-CN" altLang="en-US" sz="1600" kern="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</a:rPr>
              <a:t>				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</a:rPr>
              <a:t>             </a:t>
            </a:r>
            <a:endParaRPr lang="zh-CN" altLang="en-US" sz="1600" kern="0" dirty="0">
              <a:solidFill>
                <a:prstClr val="white">
                  <a:lumMod val="50000"/>
                </a:prstClr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20" y="968883"/>
            <a:ext cx="10467975" cy="55054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圆角矩形 8"/>
          <p:cNvSpPr/>
          <p:nvPr/>
        </p:nvSpPr>
        <p:spPr>
          <a:xfrm>
            <a:off x="7396642" y="1711978"/>
            <a:ext cx="4114832" cy="107086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 smtClean="0">
                <a:solidFill>
                  <a:srgbClr val="FFC000"/>
                </a:solidFill>
              </a:rPr>
              <a:t>成熟方案：</a:t>
            </a:r>
            <a:r>
              <a:rPr lang="zh-CN" altLang="en-US" sz="1600" b="1" dirty="0" smtClean="0">
                <a:solidFill>
                  <a:prstClr val="white"/>
                </a:solidFill>
              </a:rPr>
              <a:t>系统已经预制一套比较完整的测试管理方案模板，可最大程度复用，并可根据需要进行改进</a:t>
            </a:r>
            <a:endParaRPr lang="en-US" altLang="zh-CN" sz="1600" b="1" dirty="0">
              <a:solidFill>
                <a:prstClr val="white"/>
              </a:solidFill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284163" y="118363"/>
            <a:ext cx="10515600" cy="50165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sz="2800" b="1" dirty="0" smtClean="0">
                <a:solidFill>
                  <a:srgbClr val="C00000"/>
                </a:solidFill>
                <a:latin typeface="+mn-lt"/>
              </a:rPr>
              <a:t>1.</a:t>
            </a:r>
            <a:r>
              <a:rPr lang="zh-CN" altLang="en-US" sz="2800" b="1" dirty="0" smtClean="0">
                <a:solidFill>
                  <a:srgbClr val="C00000"/>
                </a:solidFill>
                <a:latin typeface="+mn-lt"/>
              </a:rPr>
              <a:t>用例库管理</a:t>
            </a:r>
            <a:r>
              <a:rPr lang="en-US" altLang="zh-CN" sz="2800" b="1" dirty="0" smtClean="0">
                <a:solidFill>
                  <a:srgbClr val="C00000"/>
                </a:solidFill>
                <a:latin typeface="+mn-lt"/>
              </a:rPr>
              <a:t>-</a:t>
            </a:r>
            <a:r>
              <a:rPr lang="zh-CN" altLang="en-US" sz="2800" b="1" dirty="0" smtClean="0">
                <a:solidFill>
                  <a:srgbClr val="C00000"/>
                </a:solidFill>
                <a:latin typeface="+mn-lt"/>
              </a:rPr>
              <a:t>测试用例编写维护 </a:t>
            </a:r>
            <a:r>
              <a:rPr lang="en-US" altLang="zh-CN" sz="2800" b="1" dirty="0" smtClean="0">
                <a:solidFill>
                  <a:srgbClr val="C00000"/>
                </a:solidFill>
                <a:latin typeface="+mn-lt"/>
              </a:rPr>
              <a:t>(1/4)</a:t>
            </a:r>
            <a:endParaRPr lang="zh-CN" altLang="en-US" sz="28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413504" y="1514412"/>
            <a:ext cx="853440" cy="241236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4413504" y="1755648"/>
            <a:ext cx="853440" cy="241236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4413504" y="2344040"/>
            <a:ext cx="853440" cy="241236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413504" y="2585276"/>
            <a:ext cx="853440" cy="46272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4328160" y="931225"/>
            <a:ext cx="621792" cy="372237"/>
          </a:xfrm>
          <a:prstGeom prst="ellipse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5451078" y="1517588"/>
            <a:ext cx="971042" cy="24123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dirty="0" smtClean="0">
                <a:solidFill>
                  <a:prstClr val="white"/>
                </a:solidFill>
              </a:rPr>
              <a:t>用例维护</a:t>
            </a:r>
            <a:endParaRPr lang="en-US" altLang="zh-CN" sz="1200" b="1" dirty="0">
              <a:solidFill>
                <a:prstClr val="white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5451078" y="1755648"/>
            <a:ext cx="971042" cy="24123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dirty="0" smtClean="0">
                <a:solidFill>
                  <a:prstClr val="white"/>
                </a:solidFill>
              </a:rPr>
              <a:t>测试计划</a:t>
            </a:r>
            <a:endParaRPr lang="en-US" altLang="zh-CN" sz="1200" b="1" dirty="0">
              <a:solidFill>
                <a:prstClr val="white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448014" y="2344040"/>
            <a:ext cx="971042" cy="24123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dirty="0" smtClean="0">
                <a:solidFill>
                  <a:prstClr val="white"/>
                </a:solidFill>
              </a:rPr>
              <a:t>测试执行</a:t>
            </a:r>
            <a:endParaRPr lang="en-US" altLang="zh-CN" sz="1200" b="1" dirty="0">
              <a:solidFill>
                <a:prstClr val="white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5448014" y="2615220"/>
            <a:ext cx="971042" cy="43278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dirty="0" smtClean="0">
                <a:solidFill>
                  <a:prstClr val="white"/>
                </a:solidFill>
              </a:rPr>
              <a:t>用例度量</a:t>
            </a:r>
            <a:endParaRPr lang="en-US" altLang="zh-CN" sz="1200" b="1" dirty="0">
              <a:solidFill>
                <a:prstClr val="white"/>
              </a:solidFill>
            </a:endParaRPr>
          </a:p>
        </p:txBody>
      </p:sp>
      <p:sp>
        <p:nvSpPr>
          <p:cNvPr id="8" name="右大括号 7"/>
          <p:cNvSpPr/>
          <p:nvPr/>
        </p:nvSpPr>
        <p:spPr>
          <a:xfrm>
            <a:off x="6809477" y="1635030"/>
            <a:ext cx="261883" cy="1327626"/>
          </a:xfrm>
          <a:prstGeom prst="rightBrace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" y="695262"/>
            <a:ext cx="11982450" cy="59436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圆角矩形 8"/>
          <p:cNvSpPr/>
          <p:nvPr/>
        </p:nvSpPr>
        <p:spPr>
          <a:xfrm>
            <a:off x="4256977" y="4328414"/>
            <a:ext cx="4838255" cy="5476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prstClr val="white"/>
                </a:solidFill>
              </a:rPr>
              <a:t>可</a:t>
            </a:r>
            <a:r>
              <a:rPr lang="zh-CN" altLang="en-US" b="1" dirty="0" smtClean="0">
                <a:solidFill>
                  <a:prstClr val="white"/>
                </a:solidFill>
              </a:rPr>
              <a:t>通过需求关联创建测试用例，</a:t>
            </a:r>
            <a:r>
              <a:rPr lang="zh-CN" altLang="en-US" b="1" dirty="0">
                <a:solidFill>
                  <a:prstClr val="white"/>
                </a:solidFill>
              </a:rPr>
              <a:t>实现关联追溯</a:t>
            </a:r>
            <a:endParaRPr lang="en-US" altLang="zh-CN" b="1" dirty="0">
              <a:solidFill>
                <a:prstClr val="white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802952" y="4376039"/>
            <a:ext cx="454025" cy="452438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 smtClean="0">
                <a:solidFill>
                  <a:prstClr val="white"/>
                </a:solidFill>
              </a:rPr>
              <a:t>2</a:t>
            </a:r>
            <a:endParaRPr lang="zh-CN" altLang="en-US" sz="2400" b="1" dirty="0">
              <a:solidFill>
                <a:prstClr val="white"/>
              </a:solidFill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216408" y="83281"/>
            <a:ext cx="10515600" cy="50165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rgbClr val="C00000"/>
                </a:solidFill>
              </a:rPr>
              <a:t>1.</a:t>
            </a:r>
            <a:r>
              <a:rPr lang="zh-CN" altLang="en-US" sz="2800" b="1" dirty="0">
                <a:solidFill>
                  <a:srgbClr val="C00000"/>
                </a:solidFill>
              </a:rPr>
              <a:t>用例库管理</a:t>
            </a:r>
            <a:r>
              <a:rPr lang="en-US" altLang="zh-CN" sz="2800" b="1" dirty="0" smtClean="0">
                <a:solidFill>
                  <a:srgbClr val="C00000"/>
                </a:solidFill>
              </a:rPr>
              <a:t>-</a:t>
            </a:r>
            <a:r>
              <a:rPr lang="zh-CN" altLang="en-US" sz="2800" b="1" dirty="0">
                <a:solidFill>
                  <a:srgbClr val="C00000"/>
                </a:solidFill>
              </a:rPr>
              <a:t>根据需求编写用例</a:t>
            </a:r>
            <a:r>
              <a:rPr lang="en-US" altLang="zh-CN" sz="2800" b="1" dirty="0" smtClean="0">
                <a:solidFill>
                  <a:srgbClr val="C00000"/>
                </a:solidFill>
              </a:rPr>
              <a:t>(</a:t>
            </a:r>
            <a:r>
              <a:rPr lang="en-US" altLang="zh-CN" sz="2800" b="1" dirty="0">
                <a:solidFill>
                  <a:srgbClr val="C00000"/>
                </a:solidFill>
              </a:rPr>
              <a:t>2</a:t>
            </a:r>
            <a:r>
              <a:rPr lang="en-US" altLang="zh-CN" sz="2800" b="1" dirty="0" smtClean="0">
                <a:solidFill>
                  <a:srgbClr val="C00000"/>
                </a:solidFill>
              </a:rPr>
              <a:t>/4)</a:t>
            </a:r>
            <a:endParaRPr lang="zh-CN" altLang="en-US" sz="28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663002" y="4345305"/>
            <a:ext cx="1227137" cy="45561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5" name="直接箭头连接符 14"/>
          <p:cNvCxnSpPr>
            <a:stCxn id="10" idx="2"/>
          </p:cNvCxnSpPr>
          <p:nvPr/>
        </p:nvCxnSpPr>
        <p:spPr>
          <a:xfrm flipH="1" flipV="1">
            <a:off x="2890139" y="4596702"/>
            <a:ext cx="912813" cy="476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 txBox="1">
            <a:spLocks/>
          </p:cNvSpPr>
          <p:nvPr/>
        </p:nvSpPr>
        <p:spPr>
          <a:xfrm>
            <a:off x="1866900" y="325438"/>
            <a:ext cx="7772400" cy="84455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>
              <a:defRPr/>
            </a:pPr>
            <a:r>
              <a:rPr lang="en-US" altLang="zh-CN" b="1" dirty="0" smtClean="0"/>
              <a:t>YSDP-</a:t>
            </a:r>
            <a:r>
              <a:rPr lang="zh-CN" altLang="en-US" b="1" dirty="0" smtClean="0"/>
              <a:t>整体</a:t>
            </a:r>
            <a:r>
              <a:rPr lang="zh-CN" altLang="en-US" b="1" dirty="0"/>
              <a:t>方案概览</a:t>
            </a:r>
            <a:endParaRPr lang="en-US" altLang="zh-CN" b="1" dirty="0"/>
          </a:p>
          <a:p>
            <a:pPr>
              <a:defRPr/>
            </a:pPr>
            <a:r>
              <a:rPr lang="en-US" altLang="zh-CN" kern="0" dirty="0"/>
              <a:t/>
            </a:r>
            <a:br>
              <a:rPr lang="en-US" altLang="zh-CN" kern="0" dirty="0"/>
            </a:br>
            <a:r>
              <a:rPr lang="en-US" altLang="zh-CN" kern="0" dirty="0"/>
              <a:t>					       </a:t>
            </a:r>
            <a:r>
              <a:rPr lang="zh-CN" altLang="en-US" sz="2400" kern="0" dirty="0"/>
              <a:t>   </a:t>
            </a:r>
            <a:r>
              <a:rPr lang="en-US" altLang="zh-CN" sz="2400" kern="0" dirty="0"/>
              <a:t>				                             </a:t>
            </a:r>
            <a:endParaRPr lang="zh-CN" altLang="en-US" sz="2400" kern="0" dirty="0"/>
          </a:p>
        </p:txBody>
      </p:sp>
      <p:sp>
        <p:nvSpPr>
          <p:cNvPr id="6" name="标题 3"/>
          <p:cNvSpPr txBox="1">
            <a:spLocks/>
          </p:cNvSpPr>
          <p:nvPr/>
        </p:nvSpPr>
        <p:spPr>
          <a:xfrm>
            <a:off x="2209800" y="990600"/>
            <a:ext cx="7315200" cy="244475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>
              <a:defRPr/>
            </a:pPr>
            <a:r>
              <a:rPr lang="en-US" altLang="zh-CN" kern="0" dirty="0"/>
              <a:t>	</a:t>
            </a:r>
            <a:br>
              <a:rPr lang="en-US" altLang="zh-CN" kern="0" dirty="0"/>
            </a:br>
            <a:r>
              <a:rPr lang="en-US" altLang="zh-CN" kern="0" dirty="0"/>
              <a:t>					</a:t>
            </a:r>
            <a:r>
              <a:rPr lang="en-US" altLang="zh-CN" kern="0" dirty="0">
                <a:solidFill>
                  <a:prstClr val="white">
                    <a:lumMod val="65000"/>
                  </a:prstClr>
                </a:solidFill>
              </a:rPr>
              <a:t>       </a:t>
            </a:r>
            <a:r>
              <a:rPr lang="zh-CN" altLang="en-US" sz="2400" kern="0" dirty="0">
                <a:solidFill>
                  <a:prstClr val="white">
                    <a:lumMod val="65000"/>
                  </a:prstClr>
                </a:solidFill>
              </a:rPr>
              <a:t>   </a:t>
            </a:r>
            <a:r>
              <a:rPr lang="en-US" altLang="zh-CN" sz="2400" kern="0" dirty="0">
                <a:solidFill>
                  <a:prstClr val="white">
                    <a:lumMod val="65000"/>
                  </a:prstClr>
                </a:solidFill>
              </a:rPr>
              <a:t>				 </a:t>
            </a:r>
            <a:r>
              <a:rPr lang="en-US" altLang="zh-CN" sz="2400" kern="0" dirty="0">
                <a:solidFill>
                  <a:prstClr val="white">
                    <a:lumMod val="6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2400" kern="0" dirty="0" smtClean="0">
                <a:solidFill>
                  <a:prstClr val="white">
                    <a:lumMod val="6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2400" kern="0" dirty="0" smtClean="0">
                <a:solidFill>
                  <a:prstClr val="white">
                    <a:lumMod val="65000"/>
                  </a:prstClr>
                </a:solidFill>
              </a:rPr>
              <a:t>             </a:t>
            </a:r>
            <a:endParaRPr lang="zh-CN" altLang="en-US" sz="2400" kern="0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778283" y="990600"/>
            <a:ext cx="601964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3000">
                  <a:srgbClr val="C00000"/>
                </a:gs>
                <a:gs pos="74000">
                  <a:srgbClr val="C00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2895600" y="1601788"/>
            <a:ext cx="1854200" cy="595312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prstClr val="white"/>
                </a:solidFill>
              </a:rPr>
              <a:t>实操性</a:t>
            </a:r>
            <a:endParaRPr lang="en-US" altLang="zh-CN" sz="2800" b="1" dirty="0">
              <a:solidFill>
                <a:prstClr val="white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909888" y="2719388"/>
            <a:ext cx="1839912" cy="593725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prstClr val="white"/>
                </a:solidFill>
              </a:rPr>
              <a:t>完整性</a:t>
            </a:r>
            <a:endParaRPr lang="en-US" altLang="zh-CN" sz="2800" b="1" dirty="0">
              <a:solidFill>
                <a:prstClr val="white"/>
              </a:solidFill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2209800" y="1577975"/>
            <a:ext cx="685800" cy="685800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prstClr val="white"/>
                </a:solidFill>
              </a:rPr>
              <a:t>1</a:t>
            </a:r>
            <a:endParaRPr lang="zh-CN" altLang="en-US" sz="2800" b="1" dirty="0">
              <a:solidFill>
                <a:prstClr val="white"/>
              </a:solidFill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2209800" y="2673350"/>
            <a:ext cx="685800" cy="685800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prstClr val="white"/>
                </a:solidFill>
              </a:rPr>
              <a:t>2</a:t>
            </a:r>
            <a:endParaRPr lang="zh-CN" altLang="en-US" sz="2800" b="1" dirty="0">
              <a:solidFill>
                <a:prstClr val="white"/>
              </a:solidFill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2209800" y="3797300"/>
            <a:ext cx="685800" cy="685800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prstClr val="white"/>
                </a:solidFill>
              </a:rPr>
              <a:t>3</a:t>
            </a:r>
            <a:endParaRPr lang="zh-CN" altLang="en-US" sz="2800" b="1" dirty="0">
              <a:solidFill>
                <a:prstClr val="white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908300" y="3849688"/>
            <a:ext cx="1841500" cy="595312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prstClr val="white"/>
                </a:solidFill>
              </a:rPr>
              <a:t>集成性</a:t>
            </a:r>
            <a:endParaRPr lang="en-US" altLang="zh-CN" sz="2800" b="1" dirty="0">
              <a:solidFill>
                <a:prstClr val="white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2908300" y="2214563"/>
            <a:ext cx="5915025" cy="1428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3"/>
          <p:cNvSpPr txBox="1">
            <a:spLocks/>
          </p:cNvSpPr>
          <p:nvPr/>
        </p:nvSpPr>
        <p:spPr>
          <a:xfrm>
            <a:off x="4997450" y="1682750"/>
            <a:ext cx="3825875" cy="55880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zh-CN" altLang="en-US" sz="2400" b="1" dirty="0">
                <a:solidFill>
                  <a:prstClr val="white">
                    <a:lumMod val="65000"/>
                  </a:prstClr>
                </a:solidFill>
              </a:rPr>
              <a:t>基于</a:t>
            </a:r>
            <a:r>
              <a:rPr lang="zh-CN" altLang="en-US" sz="2400" b="1" dirty="0" smtClean="0">
                <a:solidFill>
                  <a:prstClr val="white">
                    <a:lumMod val="65000"/>
                  </a:prstClr>
                </a:solidFill>
              </a:rPr>
              <a:t>产品线实践总结改进</a:t>
            </a:r>
            <a:endParaRPr lang="en-US" altLang="zh-CN" sz="2400" b="1" dirty="0">
              <a:solidFill>
                <a:prstClr val="white">
                  <a:lumMod val="65000"/>
                </a:prstClr>
              </a:solidFill>
            </a:endParaRPr>
          </a:p>
          <a:p>
            <a:pPr algn="l">
              <a:defRPr/>
            </a:pP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</a:t>
            </a:r>
            <a:b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</a:b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				       </a:t>
            </a:r>
            <a:r>
              <a:rPr lang="zh-CN" altLang="en-US" sz="1600" kern="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</a:rPr>
              <a:t>				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</a:rPr>
              <a:t>             </a:t>
            </a:r>
            <a:endParaRPr lang="zh-CN" altLang="en-US" sz="1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2954338" y="3328988"/>
            <a:ext cx="5915025" cy="1428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标题 3"/>
          <p:cNvSpPr txBox="1">
            <a:spLocks/>
          </p:cNvSpPr>
          <p:nvPr/>
        </p:nvSpPr>
        <p:spPr>
          <a:xfrm>
            <a:off x="4997450" y="2773362"/>
            <a:ext cx="5528564" cy="557212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zh-CN" altLang="en-US" sz="2400" b="1" dirty="0" smtClean="0">
                <a:solidFill>
                  <a:prstClr val="white">
                    <a:lumMod val="65000"/>
                  </a:prstClr>
                </a:solidFill>
              </a:rPr>
              <a:t>覆盖产品研发全过程</a:t>
            </a:r>
            <a:r>
              <a:rPr lang="en-US" altLang="zh-CN" sz="2400" b="1" dirty="0" smtClean="0">
                <a:solidFill>
                  <a:prstClr val="white">
                    <a:lumMod val="65000"/>
                  </a:prstClr>
                </a:solidFill>
              </a:rPr>
              <a:t>  </a:t>
            </a:r>
            <a:r>
              <a:rPr lang="zh-CN" altLang="en-US" sz="2400" b="1" dirty="0" smtClean="0">
                <a:solidFill>
                  <a:prstClr val="white">
                    <a:lumMod val="65000"/>
                  </a:prstClr>
                </a:solidFill>
              </a:rPr>
              <a:t>持续完善</a:t>
            </a:r>
            <a:endParaRPr lang="en-US" altLang="zh-CN" sz="2400" b="1" dirty="0">
              <a:solidFill>
                <a:prstClr val="white">
                  <a:lumMod val="65000"/>
                </a:prstClr>
              </a:solidFill>
            </a:endParaRPr>
          </a:p>
          <a:p>
            <a:pPr algn="l">
              <a:defRPr/>
            </a:pP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</a:t>
            </a:r>
            <a:b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</a:b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				       </a:t>
            </a:r>
            <a:r>
              <a:rPr lang="zh-CN" altLang="en-US" sz="1600" kern="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</a:rPr>
              <a:t>				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</a:rPr>
              <a:t>             </a:t>
            </a:r>
            <a:endParaRPr lang="zh-CN" altLang="en-US" sz="1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2895600" y="4465638"/>
            <a:ext cx="5915025" cy="1428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 3"/>
          <p:cNvSpPr txBox="1">
            <a:spLocks/>
          </p:cNvSpPr>
          <p:nvPr/>
        </p:nvSpPr>
        <p:spPr>
          <a:xfrm>
            <a:off x="4972050" y="3834957"/>
            <a:ext cx="6609842" cy="557212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zh-CN" altLang="en-US" sz="2400" b="1" dirty="0" smtClean="0">
                <a:solidFill>
                  <a:prstClr val="white">
                    <a:lumMod val="65000"/>
                  </a:prstClr>
                </a:solidFill>
              </a:rPr>
              <a:t>各子方案无缝集成，提高工作效率和使用体验</a:t>
            </a: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</a:t>
            </a:r>
            <a:b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</a:b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				       </a:t>
            </a:r>
            <a:r>
              <a:rPr lang="zh-CN" altLang="en-US" sz="1600" kern="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</a:rPr>
              <a:t>				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</a:rPr>
              <a:t>             </a:t>
            </a:r>
            <a:endParaRPr lang="zh-CN" altLang="en-US" sz="1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2197100" y="4824413"/>
            <a:ext cx="685800" cy="685800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prstClr val="white"/>
                </a:solidFill>
              </a:rPr>
              <a:t>4</a:t>
            </a:r>
            <a:endParaRPr lang="zh-CN" altLang="en-US" sz="2800" b="1" dirty="0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895600" y="4876800"/>
            <a:ext cx="1841500" cy="593725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prstClr val="white"/>
                </a:solidFill>
              </a:rPr>
              <a:t>持续性</a:t>
            </a:r>
            <a:endParaRPr lang="en-US" altLang="zh-CN" sz="2800" b="1" dirty="0">
              <a:solidFill>
                <a:prstClr val="white"/>
              </a:solidFill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2882900" y="5492750"/>
            <a:ext cx="5915025" cy="142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标题 3"/>
          <p:cNvSpPr txBox="1">
            <a:spLocks/>
          </p:cNvSpPr>
          <p:nvPr/>
        </p:nvSpPr>
        <p:spPr>
          <a:xfrm>
            <a:off x="4997450" y="4758118"/>
            <a:ext cx="4552950" cy="828295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zh-CN" altLang="en-US" sz="2000" b="1" dirty="0" smtClean="0">
                <a:solidFill>
                  <a:prstClr val="white">
                    <a:lumMod val="65000"/>
                  </a:prstClr>
                </a:solidFill>
              </a:rPr>
              <a:t>对内：根据产品线需求持续改进</a:t>
            </a:r>
            <a:endParaRPr lang="en-US" altLang="zh-CN" sz="2000" b="1" dirty="0" smtClean="0">
              <a:solidFill>
                <a:prstClr val="white">
                  <a:lumMod val="65000"/>
                </a:prstClr>
              </a:solidFill>
            </a:endParaRPr>
          </a:p>
          <a:p>
            <a:pPr algn="l">
              <a:defRPr/>
            </a:pPr>
            <a:r>
              <a:rPr lang="zh-CN" altLang="en-US" sz="2000" b="1" dirty="0" smtClean="0">
                <a:solidFill>
                  <a:prstClr val="white">
                    <a:lumMod val="65000"/>
                  </a:prstClr>
                </a:solidFill>
              </a:rPr>
              <a:t>对外：业界最佳实践不断探索</a:t>
            </a:r>
            <a:endParaRPr lang="en-US" altLang="zh-CN" sz="2000" b="1" dirty="0">
              <a:solidFill>
                <a:prstClr val="white">
                  <a:lumMod val="65000"/>
                </a:prstClr>
              </a:solidFill>
            </a:endParaRPr>
          </a:p>
          <a:p>
            <a:pPr algn="l">
              <a:defRPr/>
            </a:pPr>
            <a:r>
              <a:rPr lang="en-US" altLang="zh-CN" sz="2400" kern="0" dirty="0">
                <a:solidFill>
                  <a:prstClr val="white">
                    <a:lumMod val="50000"/>
                  </a:prstClr>
                </a:solidFill>
              </a:rPr>
              <a:t>	</a:t>
            </a:r>
            <a:br>
              <a:rPr lang="en-US" altLang="zh-CN" sz="2400" kern="0" dirty="0">
                <a:solidFill>
                  <a:prstClr val="white">
                    <a:lumMod val="50000"/>
                  </a:prstClr>
                </a:solidFill>
              </a:rPr>
            </a:br>
            <a:r>
              <a:rPr lang="en-US" altLang="zh-CN" sz="2400" kern="0" dirty="0">
                <a:solidFill>
                  <a:prstClr val="white">
                    <a:lumMod val="50000"/>
                  </a:prstClr>
                </a:solidFill>
              </a:rPr>
              <a:t>					       </a:t>
            </a:r>
            <a:r>
              <a:rPr lang="zh-CN" altLang="en-US" sz="1400" kern="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zh-CN" sz="1400" kern="0" dirty="0">
                <a:solidFill>
                  <a:prstClr val="white">
                    <a:lumMod val="50000"/>
                  </a:prstClr>
                </a:solidFill>
              </a:rPr>
              <a:t>				 </a:t>
            </a:r>
            <a:r>
              <a:rPr lang="en-US" altLang="zh-CN" sz="1400" kern="0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400" kern="0" dirty="0" smtClean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400" kern="0" dirty="0" smtClean="0">
                <a:solidFill>
                  <a:prstClr val="white">
                    <a:lumMod val="50000"/>
                  </a:prstClr>
                </a:solidFill>
              </a:rPr>
              <a:t>             </a:t>
            </a:r>
            <a:endParaRPr lang="zh-CN" altLang="en-US" sz="1400" kern="0" dirty="0">
              <a:solidFill>
                <a:prstClr val="white">
                  <a:lumMod val="50000"/>
                </a:prstClr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527" y="510160"/>
            <a:ext cx="10685145" cy="632598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圆角矩形 8"/>
          <p:cNvSpPr/>
          <p:nvPr/>
        </p:nvSpPr>
        <p:spPr>
          <a:xfrm>
            <a:off x="3613150" y="2752725"/>
            <a:ext cx="1873250" cy="5476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prstClr val="white"/>
                </a:solidFill>
              </a:rPr>
              <a:t>基本信息维护</a:t>
            </a:r>
            <a:endParaRPr lang="en-US" altLang="zh-CN" sz="2000" b="1" dirty="0">
              <a:solidFill>
                <a:prstClr val="white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159125" y="2800350"/>
            <a:ext cx="454025" cy="454025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</a:rPr>
              <a:t>1</a:t>
            </a:r>
            <a:endParaRPr lang="zh-CN" altLang="en-US" sz="2400" b="1" dirty="0">
              <a:solidFill>
                <a:prstClr val="white"/>
              </a:solidFill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228600" y="28575"/>
            <a:ext cx="10515600" cy="50165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rgbClr val="C00000"/>
                </a:solidFill>
              </a:rPr>
              <a:t>1.</a:t>
            </a:r>
            <a:r>
              <a:rPr lang="zh-CN" altLang="en-US" sz="2800" b="1" dirty="0">
                <a:solidFill>
                  <a:srgbClr val="C00000"/>
                </a:solidFill>
              </a:rPr>
              <a:t>用例库管理</a:t>
            </a:r>
            <a:r>
              <a:rPr lang="en-US" altLang="zh-CN" sz="2800" b="1" dirty="0" smtClean="0">
                <a:solidFill>
                  <a:srgbClr val="C00000"/>
                </a:solidFill>
              </a:rPr>
              <a:t>-</a:t>
            </a:r>
            <a:r>
              <a:rPr lang="zh-CN" altLang="en-US" sz="2800" b="1" dirty="0">
                <a:solidFill>
                  <a:srgbClr val="C00000"/>
                </a:solidFill>
              </a:rPr>
              <a:t>测试用例信息维护</a:t>
            </a:r>
            <a:r>
              <a:rPr lang="en-US" altLang="zh-CN" sz="2800" b="1" dirty="0" smtClean="0">
                <a:solidFill>
                  <a:srgbClr val="C00000"/>
                </a:solidFill>
              </a:rPr>
              <a:t>(3/4)</a:t>
            </a:r>
            <a:endParaRPr lang="zh-CN" altLang="en-US" sz="28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8870950" y="4786314"/>
            <a:ext cx="1873250" cy="54768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prstClr val="white"/>
                </a:solidFill>
              </a:rPr>
              <a:t>测试步骤</a:t>
            </a:r>
            <a:endParaRPr lang="en-US" altLang="zh-CN" sz="2000" b="1" dirty="0">
              <a:solidFill>
                <a:prstClr val="white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8412956" y="4854575"/>
            <a:ext cx="452438" cy="454025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</a:rPr>
              <a:t>2</a:t>
            </a:r>
            <a:endParaRPr lang="zh-CN" altLang="en-US" sz="2400" b="1" dirty="0">
              <a:solidFill>
                <a:prstClr val="white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8910543" y="6275248"/>
            <a:ext cx="1873250" cy="54768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prstClr val="white"/>
                </a:solidFill>
              </a:rPr>
              <a:t>执行情况</a:t>
            </a:r>
            <a:endParaRPr lang="en-US" altLang="zh-CN" sz="2000" b="1" dirty="0">
              <a:solidFill>
                <a:prstClr val="white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8458105" y="6370498"/>
            <a:ext cx="452438" cy="452437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</a:rPr>
              <a:t>3</a:t>
            </a:r>
            <a:endParaRPr lang="zh-CN" altLang="en-US" sz="2400" b="1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5944"/>
            <a:ext cx="12182475" cy="43434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圆角矩形 8"/>
          <p:cNvSpPr/>
          <p:nvPr/>
        </p:nvSpPr>
        <p:spPr>
          <a:xfrm>
            <a:off x="5994400" y="1947863"/>
            <a:ext cx="5489576" cy="65405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 smtClean="0">
                <a:solidFill>
                  <a:srgbClr val="FFC000"/>
                </a:solidFill>
              </a:rPr>
              <a:t>跨项目或版本复用</a:t>
            </a:r>
            <a:r>
              <a:rPr lang="zh-CN" altLang="en-US" sz="1600" b="1" dirty="0" smtClean="0">
                <a:solidFill>
                  <a:prstClr val="white"/>
                </a:solidFill>
              </a:rPr>
              <a:t>：用例可以在项目或产品的不同版本之间实现继承复用。</a:t>
            </a:r>
            <a:endParaRPr lang="en-US" altLang="zh-CN" sz="1600" b="1" dirty="0">
              <a:solidFill>
                <a:prstClr val="white"/>
              </a:solidFill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284163" y="142747"/>
            <a:ext cx="10515600" cy="50165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rgbClr val="C00000"/>
                </a:solidFill>
              </a:rPr>
              <a:t>1.</a:t>
            </a:r>
            <a:r>
              <a:rPr lang="zh-CN" altLang="en-US" sz="2800" b="1" dirty="0">
                <a:solidFill>
                  <a:srgbClr val="C00000"/>
                </a:solidFill>
              </a:rPr>
              <a:t>用例库管理</a:t>
            </a:r>
            <a:r>
              <a:rPr lang="en-US" altLang="zh-CN" sz="2800" b="1" dirty="0" smtClean="0">
                <a:solidFill>
                  <a:srgbClr val="C00000"/>
                </a:solidFill>
              </a:rPr>
              <a:t>-</a:t>
            </a:r>
            <a:r>
              <a:rPr lang="zh-CN" altLang="en-US" sz="2800" b="1" dirty="0" smtClean="0">
                <a:solidFill>
                  <a:srgbClr val="C00000"/>
                </a:solidFill>
              </a:rPr>
              <a:t>用例继承与复用 </a:t>
            </a:r>
            <a:r>
              <a:rPr lang="en-US" altLang="zh-CN" sz="2800" b="1" dirty="0" smtClean="0">
                <a:solidFill>
                  <a:srgbClr val="C00000"/>
                </a:solidFill>
              </a:rPr>
              <a:t>(4/4</a:t>
            </a:r>
            <a:r>
              <a:rPr lang="en-US" altLang="zh-CN" sz="2800" b="1" dirty="0">
                <a:solidFill>
                  <a:srgbClr val="C00000"/>
                </a:solidFill>
              </a:rPr>
              <a:t>)</a:t>
            </a:r>
            <a:endParaRPr lang="zh-CN" altLang="en-US" sz="28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849564" y="2764661"/>
            <a:ext cx="4551236" cy="382588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6400800" y="2601913"/>
            <a:ext cx="1060705" cy="38512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93594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" y="542925"/>
            <a:ext cx="12087225" cy="577215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4968463" y="2461419"/>
            <a:ext cx="3041682" cy="10033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prstClr val="white"/>
                </a:solidFill>
              </a:rPr>
              <a:t>根据测试安排制定测试计划，并把相关测试用例和测试计划关联起来</a:t>
            </a:r>
            <a:endParaRPr lang="en-US" altLang="zh-CN" b="1" dirty="0">
              <a:solidFill>
                <a:prstClr val="white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84771" y="3273426"/>
            <a:ext cx="829629" cy="382587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228600" y="28575"/>
            <a:ext cx="10515600" cy="50165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sz="2800" b="1" dirty="0" smtClean="0">
                <a:solidFill>
                  <a:srgbClr val="C00000"/>
                </a:solidFill>
                <a:latin typeface="+mn-lt"/>
              </a:rPr>
              <a:t>2.</a:t>
            </a:r>
            <a:r>
              <a:rPr lang="zh-CN" altLang="en-US" sz="2800" b="1" dirty="0" smtClean="0">
                <a:solidFill>
                  <a:srgbClr val="C00000"/>
                </a:solidFill>
                <a:latin typeface="+mn-lt"/>
              </a:rPr>
              <a:t>制定测试计划</a:t>
            </a:r>
            <a:endParaRPr lang="zh-CN" altLang="en-US" sz="2800" b="1" dirty="0">
              <a:solidFill>
                <a:srgbClr val="C00000"/>
              </a:solidFill>
              <a:latin typeface="+mn-lt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626" y="660464"/>
            <a:ext cx="9391650" cy="61055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圆角矩形 5"/>
          <p:cNvSpPr/>
          <p:nvPr/>
        </p:nvSpPr>
        <p:spPr>
          <a:xfrm>
            <a:off x="3995865" y="2534412"/>
            <a:ext cx="2424112" cy="5476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prstClr val="white"/>
                </a:solidFill>
              </a:rPr>
              <a:t>用例执行结果</a:t>
            </a:r>
            <a:endParaRPr lang="en-US" altLang="zh-CN" sz="2000" b="1" dirty="0">
              <a:solidFill>
                <a:prstClr val="white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8323770" y="3343339"/>
            <a:ext cx="2005013" cy="70643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</a:rPr>
              <a:t>选择</a:t>
            </a:r>
            <a:r>
              <a:rPr lang="en-US" altLang="zh-CN" sz="1600" b="1" dirty="0">
                <a:solidFill>
                  <a:prstClr val="white"/>
                </a:solidFill>
              </a:rPr>
              <a:t>/</a:t>
            </a:r>
            <a:r>
              <a:rPr lang="zh-CN" altLang="en-US" sz="1600" b="1" dirty="0">
                <a:solidFill>
                  <a:prstClr val="white"/>
                </a:solidFill>
              </a:rPr>
              <a:t>创建 </a:t>
            </a:r>
            <a:endParaRPr lang="en-US" altLang="zh-CN" sz="1600" b="1" dirty="0">
              <a:solidFill>
                <a:prstClr val="white"/>
              </a:solidFill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</a:rPr>
              <a:t>关联用例的缺陷</a:t>
            </a:r>
            <a:endParaRPr lang="en-US" altLang="zh-CN" sz="1600" b="1" dirty="0">
              <a:solidFill>
                <a:prstClr val="white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7871333" y="3470339"/>
            <a:ext cx="452437" cy="452437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</a:rPr>
              <a:t>2</a:t>
            </a:r>
            <a:endParaRPr lang="zh-CN" altLang="en-US" sz="2400" b="1" dirty="0">
              <a:solidFill>
                <a:prstClr val="white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3541840" y="2586800"/>
            <a:ext cx="454025" cy="454025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</a:rPr>
              <a:t>1</a:t>
            </a:r>
            <a:endParaRPr lang="zh-CN" altLang="en-US" sz="2400" b="1" dirty="0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1635125" cy="450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205676" y="76200"/>
            <a:ext cx="10515600" cy="50165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sz="2800" b="1" dirty="0" smtClean="0">
                <a:solidFill>
                  <a:srgbClr val="C00000"/>
                </a:solidFill>
                <a:latin typeface="+mn-lt"/>
              </a:rPr>
              <a:t>3.</a:t>
            </a:r>
            <a:r>
              <a:rPr lang="zh-CN" altLang="en-US" sz="2800" b="1" dirty="0" smtClean="0">
                <a:solidFill>
                  <a:srgbClr val="C00000"/>
                </a:solidFill>
                <a:latin typeface="+mn-lt"/>
              </a:rPr>
              <a:t>测试执行</a:t>
            </a:r>
            <a:endParaRPr lang="zh-CN" altLang="en-US" sz="28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945570" y="5490337"/>
            <a:ext cx="3378200" cy="5492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prstClr val="white"/>
                </a:solidFill>
              </a:rPr>
              <a:t>可以按步骤填写执行情况</a:t>
            </a:r>
            <a:endParaRPr lang="en-US" altLang="zh-CN" sz="2000" b="1" dirty="0">
              <a:solidFill>
                <a:prstClr val="white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491545" y="5544312"/>
            <a:ext cx="454025" cy="454025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</a:rPr>
              <a:t>3</a:t>
            </a:r>
            <a:endParaRPr lang="zh-CN" altLang="en-US" sz="2400" b="1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68" y="568602"/>
            <a:ext cx="11621262" cy="61309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圆角矩形 5"/>
          <p:cNvSpPr/>
          <p:nvPr/>
        </p:nvSpPr>
        <p:spPr>
          <a:xfrm>
            <a:off x="4745038" y="3154363"/>
            <a:ext cx="2968625" cy="5492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prstClr val="white"/>
                </a:solidFill>
              </a:rPr>
              <a:t>测试用例执行情况汇总</a:t>
            </a:r>
            <a:endParaRPr lang="en-US" altLang="zh-CN" sz="2000" b="1" dirty="0">
              <a:solidFill>
                <a:prstClr val="white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4291013" y="3201988"/>
            <a:ext cx="454025" cy="454025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</a:rPr>
              <a:t>1</a:t>
            </a:r>
            <a:endParaRPr lang="zh-CN" altLang="en-US" sz="2400" b="1" dirty="0">
              <a:solidFill>
                <a:prstClr val="white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77368" y="3154363"/>
            <a:ext cx="844296" cy="382588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228600" y="28575"/>
            <a:ext cx="10515600" cy="50165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sz="2800" b="1" dirty="0" smtClean="0">
                <a:solidFill>
                  <a:srgbClr val="C00000"/>
                </a:solidFill>
                <a:latin typeface="+mn-lt"/>
              </a:rPr>
              <a:t>3.</a:t>
            </a:r>
            <a:r>
              <a:rPr lang="zh-CN" altLang="en-US" sz="2800" b="1" dirty="0" smtClean="0">
                <a:solidFill>
                  <a:srgbClr val="C00000"/>
                </a:solidFill>
                <a:latin typeface="+mn-lt"/>
              </a:rPr>
              <a:t>测试执行</a:t>
            </a:r>
            <a:endParaRPr lang="zh-CN" altLang="en-US" sz="2800" b="1" dirty="0">
              <a:solidFill>
                <a:srgbClr val="C00000"/>
              </a:solidFill>
              <a:latin typeface="+mn-lt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222" y="733425"/>
            <a:ext cx="8105775" cy="61245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圆角矩形 12"/>
          <p:cNvSpPr/>
          <p:nvPr/>
        </p:nvSpPr>
        <p:spPr>
          <a:xfrm>
            <a:off x="6779133" y="5570093"/>
            <a:ext cx="2462403" cy="5476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solidFill>
                  <a:prstClr val="white"/>
                </a:solidFill>
              </a:rPr>
              <a:t>用例关联的</a:t>
            </a:r>
            <a:r>
              <a:rPr lang="en-US" altLang="zh-CN" sz="2000" b="1" dirty="0" smtClean="0">
                <a:solidFill>
                  <a:prstClr val="white"/>
                </a:solidFill>
              </a:rPr>
              <a:t>BUG</a:t>
            </a:r>
            <a:endParaRPr lang="en-US" altLang="zh-CN" sz="2000" b="1" dirty="0">
              <a:solidFill>
                <a:prstClr val="white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6412992" y="5626671"/>
            <a:ext cx="452437" cy="452438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</a:rPr>
              <a:t>1</a:t>
            </a:r>
            <a:endParaRPr lang="zh-CN" altLang="en-US" sz="2400" b="1" dirty="0">
              <a:solidFill>
                <a:prstClr val="white"/>
              </a:solidFill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228600" y="28575"/>
            <a:ext cx="10515600" cy="50165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sz="2800" b="1" dirty="0" smtClean="0">
                <a:solidFill>
                  <a:srgbClr val="C00000"/>
                </a:solidFill>
                <a:latin typeface="+mn-lt"/>
              </a:rPr>
              <a:t>4.</a:t>
            </a:r>
            <a:r>
              <a:rPr lang="zh-CN" altLang="en-US" sz="2800" b="1" dirty="0" smtClean="0">
                <a:solidFill>
                  <a:srgbClr val="C00000"/>
                </a:solidFill>
                <a:latin typeface="+mn-lt"/>
              </a:rPr>
              <a:t>测试跟踪</a:t>
            </a:r>
            <a:endParaRPr lang="zh-CN" altLang="en-US" sz="28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619502" y="5754623"/>
            <a:ext cx="3488690" cy="317119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5" name="直接箭头连接符 14"/>
          <p:cNvCxnSpPr>
            <a:endCxn id="9" idx="3"/>
          </p:cNvCxnSpPr>
          <p:nvPr/>
        </p:nvCxnSpPr>
        <p:spPr>
          <a:xfrm flipH="1">
            <a:off x="6108192" y="5856225"/>
            <a:ext cx="366141" cy="5695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2619502" y="6078602"/>
            <a:ext cx="3488690" cy="317119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6758813" y="6117781"/>
            <a:ext cx="2462403" cy="5476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solidFill>
                  <a:prstClr val="white"/>
                </a:solidFill>
              </a:rPr>
              <a:t>用例的需求来源</a:t>
            </a:r>
            <a:endParaRPr lang="en-US" altLang="zh-CN" sz="2000" b="1" dirty="0">
              <a:solidFill>
                <a:prstClr val="white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392672" y="6174359"/>
            <a:ext cx="452437" cy="452438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 smtClean="0">
                <a:solidFill>
                  <a:prstClr val="white"/>
                </a:solidFill>
              </a:rPr>
              <a:t>2</a:t>
            </a:r>
            <a:endParaRPr lang="zh-CN" altLang="en-US" sz="2400" b="1" dirty="0">
              <a:solidFill>
                <a:prstClr val="white"/>
              </a:solidFill>
            </a:endParaRPr>
          </a:p>
        </p:txBody>
      </p:sp>
      <p:cxnSp>
        <p:nvCxnSpPr>
          <p:cNvPr id="18" name="直接箭头连接符 17"/>
          <p:cNvCxnSpPr>
            <a:endCxn id="12" idx="3"/>
          </p:cNvCxnSpPr>
          <p:nvPr/>
        </p:nvCxnSpPr>
        <p:spPr>
          <a:xfrm flipH="1" flipV="1">
            <a:off x="6108192" y="6237162"/>
            <a:ext cx="304801" cy="14941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81" y="725297"/>
            <a:ext cx="11991975" cy="60579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圆角矩形 12"/>
          <p:cNvSpPr/>
          <p:nvPr/>
        </p:nvSpPr>
        <p:spPr>
          <a:xfrm>
            <a:off x="4560189" y="2037080"/>
            <a:ext cx="3186113" cy="5476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prstClr val="white"/>
                </a:solidFill>
              </a:rPr>
              <a:t>测试用例与缺陷对应关联</a:t>
            </a:r>
            <a:endParaRPr lang="en-US" altLang="zh-CN" sz="2000" b="1" dirty="0">
              <a:solidFill>
                <a:prstClr val="white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4107752" y="2084705"/>
            <a:ext cx="452437" cy="452438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</a:rPr>
              <a:t>2</a:t>
            </a:r>
            <a:endParaRPr lang="zh-CN" altLang="en-US" sz="2400" b="1" dirty="0">
              <a:solidFill>
                <a:prstClr val="white"/>
              </a:solidFill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228600" y="28575"/>
            <a:ext cx="10515600" cy="50165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sz="2800" b="1" dirty="0" smtClean="0">
                <a:solidFill>
                  <a:srgbClr val="C00000"/>
                </a:solidFill>
                <a:latin typeface="+mn-lt"/>
              </a:rPr>
              <a:t>4</a:t>
            </a:r>
            <a:r>
              <a:rPr lang="en-US" altLang="zh-CN" sz="2800" b="1" dirty="0">
                <a:solidFill>
                  <a:srgbClr val="C00000"/>
                </a:solidFill>
                <a:latin typeface="+mn-lt"/>
              </a:rPr>
              <a:t>.</a:t>
            </a:r>
            <a:r>
              <a:rPr lang="zh-CN" altLang="en-US" sz="2800" b="1" dirty="0" smtClean="0">
                <a:solidFill>
                  <a:srgbClr val="C00000"/>
                </a:solidFill>
                <a:latin typeface="+mn-lt"/>
              </a:rPr>
              <a:t>测试跟踪</a:t>
            </a:r>
            <a:endParaRPr lang="zh-CN" altLang="en-US" sz="28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230754" y="4137281"/>
            <a:ext cx="6535293" cy="422528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6152452" y="2584768"/>
            <a:ext cx="0" cy="15208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 txBox="1">
            <a:spLocks/>
          </p:cNvSpPr>
          <p:nvPr/>
        </p:nvSpPr>
        <p:spPr>
          <a:xfrm>
            <a:off x="1866900" y="325438"/>
            <a:ext cx="7772400" cy="84455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>
              <a:defRPr/>
            </a:pPr>
            <a:r>
              <a:rPr lang="en-US" altLang="zh-CN" b="1" kern="0" dirty="0" smtClean="0"/>
              <a:t>5.</a:t>
            </a:r>
            <a:r>
              <a:rPr lang="zh-CN" altLang="en-US" b="1" kern="0" dirty="0" smtClean="0"/>
              <a:t>缺陷管理</a:t>
            </a:r>
            <a:r>
              <a:rPr lang="en-US" altLang="zh-CN" b="1" kern="0" dirty="0"/>
              <a:t/>
            </a:r>
            <a:br>
              <a:rPr lang="en-US" altLang="zh-CN" b="1" kern="0" dirty="0"/>
            </a:br>
            <a:r>
              <a:rPr lang="en-US" altLang="zh-CN" b="1" kern="0" dirty="0"/>
              <a:t>					       </a:t>
            </a:r>
            <a:r>
              <a:rPr lang="zh-CN" altLang="en-US" sz="2400" b="1" kern="0" dirty="0"/>
              <a:t>   </a:t>
            </a:r>
            <a:r>
              <a:rPr lang="en-US" altLang="zh-CN" sz="2400" b="1" kern="0" dirty="0"/>
              <a:t>				                             </a:t>
            </a:r>
            <a:endParaRPr lang="zh-CN" altLang="en-US" sz="2400" b="1" kern="0" dirty="0"/>
          </a:p>
        </p:txBody>
      </p:sp>
      <p:sp>
        <p:nvSpPr>
          <p:cNvPr id="6" name="标题 3"/>
          <p:cNvSpPr txBox="1">
            <a:spLocks/>
          </p:cNvSpPr>
          <p:nvPr/>
        </p:nvSpPr>
        <p:spPr>
          <a:xfrm>
            <a:off x="2209800" y="990600"/>
            <a:ext cx="7315200" cy="244475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>
              <a:defRPr/>
            </a:pPr>
            <a:r>
              <a:rPr lang="en-US" altLang="zh-CN" kern="0" dirty="0"/>
              <a:t>	</a:t>
            </a:r>
            <a:br>
              <a:rPr lang="en-US" altLang="zh-CN" kern="0" dirty="0"/>
            </a:br>
            <a:r>
              <a:rPr lang="en-US" altLang="zh-CN" kern="0" dirty="0"/>
              <a:t>					</a:t>
            </a:r>
            <a:r>
              <a:rPr lang="en-US" altLang="zh-CN" kern="0" dirty="0">
                <a:solidFill>
                  <a:prstClr val="white">
                    <a:lumMod val="65000"/>
                  </a:prstClr>
                </a:solidFill>
              </a:rPr>
              <a:t>       </a:t>
            </a:r>
            <a:r>
              <a:rPr lang="zh-CN" altLang="en-US" sz="2400" kern="0" dirty="0">
                <a:solidFill>
                  <a:prstClr val="white">
                    <a:lumMod val="65000"/>
                  </a:prstClr>
                </a:solidFill>
              </a:rPr>
              <a:t>   </a:t>
            </a:r>
            <a:r>
              <a:rPr lang="en-US" altLang="zh-CN" sz="2400" kern="0" dirty="0">
                <a:solidFill>
                  <a:prstClr val="white">
                    <a:lumMod val="65000"/>
                  </a:prstClr>
                </a:solidFill>
              </a:rPr>
              <a:t>				 </a:t>
            </a:r>
            <a:r>
              <a:rPr lang="en-US" altLang="zh-CN" sz="2400" kern="0" dirty="0">
                <a:solidFill>
                  <a:prstClr val="white">
                    <a:lumMod val="6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2400" kern="0" dirty="0" smtClean="0">
                <a:solidFill>
                  <a:prstClr val="white">
                    <a:lumMod val="6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2400" kern="0" dirty="0" smtClean="0">
                <a:solidFill>
                  <a:prstClr val="white">
                    <a:lumMod val="65000"/>
                  </a:prstClr>
                </a:solidFill>
              </a:rPr>
              <a:t>             </a:t>
            </a:r>
            <a:endParaRPr lang="zh-CN" altLang="en-US" sz="2400" kern="0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767672" y="1151891"/>
            <a:ext cx="601964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3000">
                  <a:srgbClr val="C00000"/>
                </a:gs>
                <a:gs pos="74000">
                  <a:srgbClr val="C00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标题 3"/>
          <p:cNvSpPr txBox="1">
            <a:spLocks/>
          </p:cNvSpPr>
          <p:nvPr/>
        </p:nvSpPr>
        <p:spPr>
          <a:xfrm>
            <a:off x="4878641" y="2562794"/>
            <a:ext cx="6764719" cy="55880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zh-CN" altLang="en-US" sz="2000" b="1" dirty="0" smtClean="0">
                <a:solidFill>
                  <a:prstClr val="white">
                    <a:lumMod val="65000"/>
                  </a:prstClr>
                </a:solidFill>
              </a:rPr>
              <a:t>上下游各环节都在同一平台实现，业务集成度</a:t>
            </a:r>
            <a:r>
              <a:rPr lang="zh-CN" altLang="en-US" sz="2000" b="1" dirty="0">
                <a:solidFill>
                  <a:prstClr val="white">
                    <a:lumMod val="65000"/>
                  </a:prstClr>
                </a:solidFill>
              </a:rPr>
              <a:t>高</a:t>
            </a:r>
            <a:endParaRPr lang="en-US" altLang="zh-CN" sz="2000" b="1" dirty="0">
              <a:solidFill>
                <a:prstClr val="white">
                  <a:lumMod val="65000"/>
                </a:prstClr>
              </a:solidFill>
            </a:endParaRPr>
          </a:p>
          <a:p>
            <a:pPr algn="l">
              <a:defRPr/>
            </a:pPr>
            <a:r>
              <a:rPr lang="en-US" altLang="zh-CN" sz="2400" b="1" dirty="0">
                <a:solidFill>
                  <a:prstClr val="white">
                    <a:lumMod val="65000"/>
                  </a:prstClr>
                </a:solidFill>
              </a:rPr>
              <a:t>	</a:t>
            </a: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/>
            </a:r>
            <a:b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</a:b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				       </a:t>
            </a:r>
            <a:r>
              <a:rPr lang="zh-CN" altLang="en-US" sz="1600" kern="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</a:rPr>
              <a:t>				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</a:rPr>
              <a:t>             </a:t>
            </a:r>
            <a:endParaRPr lang="zh-CN" altLang="en-US" sz="1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099183" y="2448718"/>
            <a:ext cx="2614613" cy="595312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prstClr val="white"/>
                </a:solidFill>
              </a:rPr>
              <a:t>业务集成性高</a:t>
            </a:r>
            <a:endParaRPr lang="en-US" altLang="zh-CN" sz="2800" b="1" dirty="0">
              <a:solidFill>
                <a:prstClr val="white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115058" y="3566318"/>
            <a:ext cx="2598738" cy="593725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prstClr val="white"/>
                </a:solidFill>
              </a:rPr>
              <a:t>流程设计</a:t>
            </a:r>
            <a:endParaRPr lang="en-US" altLang="zh-CN" sz="2800" b="1" dirty="0">
              <a:solidFill>
                <a:prstClr val="white"/>
              </a:solidFill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2115058" y="3078955"/>
            <a:ext cx="84582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2115058" y="4202905"/>
            <a:ext cx="84582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 57"/>
          <p:cNvSpPr/>
          <p:nvPr/>
        </p:nvSpPr>
        <p:spPr>
          <a:xfrm>
            <a:off x="1413383" y="2424905"/>
            <a:ext cx="685800" cy="685800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200" b="1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1413383" y="3520280"/>
            <a:ext cx="685800" cy="685800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200" b="1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9" name="标题 3"/>
          <p:cNvSpPr txBox="1">
            <a:spLocks/>
          </p:cNvSpPr>
          <p:nvPr/>
        </p:nvSpPr>
        <p:spPr>
          <a:xfrm>
            <a:off x="4878641" y="3550788"/>
            <a:ext cx="6226683" cy="55880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zh-CN" altLang="en-US" sz="2000" b="1" dirty="0" smtClean="0">
                <a:solidFill>
                  <a:prstClr val="white">
                    <a:lumMod val="65000"/>
                  </a:prstClr>
                </a:solidFill>
              </a:rPr>
              <a:t>摆脱繁重的缺陷管理过程，过程更加简单灵活</a:t>
            </a: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</a:t>
            </a:r>
            <a:b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</a:b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				       </a:t>
            </a:r>
            <a:r>
              <a:rPr lang="zh-CN" altLang="en-US" sz="1600" kern="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</a:rPr>
              <a:t>				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</a:rPr>
              <a:t>             </a:t>
            </a:r>
            <a:endParaRPr lang="zh-CN" altLang="en-US" sz="1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1411796" y="4717254"/>
            <a:ext cx="685800" cy="685800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200" b="1" dirty="0" smtClean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110296" y="4769642"/>
            <a:ext cx="2600325" cy="595312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prstClr val="white"/>
                </a:solidFill>
              </a:rPr>
              <a:t>多系统集成</a:t>
            </a:r>
            <a:endParaRPr lang="en-US" altLang="zh-CN" sz="2800" b="1" dirty="0">
              <a:solidFill>
                <a:prstClr val="white"/>
              </a:solidFill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110296" y="5406229"/>
            <a:ext cx="84582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标题 3"/>
          <p:cNvSpPr txBox="1">
            <a:spLocks/>
          </p:cNvSpPr>
          <p:nvPr/>
        </p:nvSpPr>
        <p:spPr>
          <a:xfrm>
            <a:off x="4878640" y="4727005"/>
            <a:ext cx="5899087" cy="557212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zh-CN" altLang="en-US" sz="2000" b="1" kern="0" dirty="0" smtClean="0">
                <a:solidFill>
                  <a:prstClr val="white">
                    <a:lumMod val="65000"/>
                  </a:prstClr>
                </a:solidFill>
              </a:rPr>
              <a:t>提供与外围系统的快速集成的方案</a:t>
            </a:r>
            <a:r>
              <a:rPr lang="en-US" altLang="zh-CN" sz="2800" kern="0" dirty="0">
                <a:solidFill>
                  <a:prstClr val="white">
                    <a:lumMod val="65000"/>
                  </a:prstClr>
                </a:solidFill>
              </a:rPr>
              <a:t>	</a:t>
            </a: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/>
            </a:r>
            <a:b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</a:b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				       </a:t>
            </a:r>
            <a:r>
              <a:rPr lang="zh-CN" altLang="en-US" sz="1600" kern="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</a:rPr>
              <a:t>				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</a:rPr>
              <a:t>             </a:t>
            </a:r>
            <a:endParaRPr lang="zh-CN" altLang="en-US" sz="1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标题 3"/>
          <p:cNvSpPr txBox="1">
            <a:spLocks/>
          </p:cNvSpPr>
          <p:nvPr/>
        </p:nvSpPr>
        <p:spPr>
          <a:xfrm>
            <a:off x="895668" y="1461293"/>
            <a:ext cx="10887456" cy="672307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lnSpc>
                <a:spcPct val="150000"/>
              </a:lnSpc>
              <a:defRPr/>
            </a:pPr>
            <a:r>
              <a:rPr lang="zh-CN" altLang="en-US" sz="2000" b="1" kern="0" dirty="0">
                <a:solidFill>
                  <a:prstClr val="white">
                    <a:lumMod val="50000"/>
                  </a:prstClr>
                </a:solidFill>
              </a:rPr>
              <a:t>此</a:t>
            </a:r>
            <a:r>
              <a:rPr lang="zh-CN" altLang="en-US" sz="2000" b="1" kern="0" dirty="0" smtClean="0">
                <a:solidFill>
                  <a:prstClr val="white">
                    <a:lumMod val="50000"/>
                  </a:prstClr>
                </a:solidFill>
              </a:rPr>
              <a:t>方案中的缺陷管理基于</a:t>
            </a:r>
            <a:r>
              <a:rPr lang="en-US" altLang="zh-CN" sz="2000" b="1" kern="0" dirty="0" err="1" smtClean="0">
                <a:solidFill>
                  <a:prstClr val="white">
                    <a:lumMod val="50000"/>
                  </a:prstClr>
                </a:solidFill>
              </a:rPr>
              <a:t>jira</a:t>
            </a:r>
            <a:r>
              <a:rPr lang="zh-CN" altLang="en-US" sz="2000" b="1" kern="0" dirty="0" smtClean="0">
                <a:solidFill>
                  <a:prstClr val="white">
                    <a:lumMod val="50000"/>
                  </a:prstClr>
                </a:solidFill>
              </a:rPr>
              <a:t>平台，与原有</a:t>
            </a:r>
            <a:r>
              <a:rPr lang="en-US" altLang="zh-CN" sz="2000" b="1" kern="0" dirty="0" smtClean="0">
                <a:solidFill>
                  <a:prstClr val="white">
                    <a:lumMod val="50000"/>
                  </a:prstClr>
                </a:solidFill>
              </a:rPr>
              <a:t>CQ</a:t>
            </a:r>
            <a:r>
              <a:rPr lang="zh-CN" altLang="en-US" sz="2000" b="1" kern="0" dirty="0" smtClean="0">
                <a:solidFill>
                  <a:prstClr val="white">
                    <a:lumMod val="50000"/>
                  </a:prstClr>
                </a:solidFill>
              </a:rPr>
              <a:t>平台中的缺陷管理方案相比，有以下几点优势：</a:t>
            </a:r>
            <a:r>
              <a:rPr lang="en-US" altLang="zh-CN" sz="2800" b="1" kern="0" dirty="0">
                <a:solidFill>
                  <a:prstClr val="white">
                    <a:lumMod val="50000"/>
                  </a:prstClr>
                </a:solidFill>
              </a:rPr>
              <a:t>			       </a:t>
            </a:r>
            <a:r>
              <a:rPr lang="zh-CN" altLang="en-US" sz="1600" b="1" kern="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zh-CN" sz="1600" b="1" kern="0" dirty="0">
                <a:solidFill>
                  <a:prstClr val="white">
                    <a:lumMod val="50000"/>
                  </a:prstClr>
                </a:solidFill>
              </a:rPr>
              <a:t>				 </a:t>
            </a:r>
            <a:r>
              <a:rPr lang="en-US" altLang="zh-CN" sz="1600" b="1" kern="0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600" b="1" kern="0" dirty="0" smtClean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600" b="1" kern="0" dirty="0" smtClean="0">
                <a:solidFill>
                  <a:prstClr val="white">
                    <a:lumMod val="50000"/>
                  </a:prstClr>
                </a:solidFill>
              </a:rPr>
              <a:t>             </a:t>
            </a:r>
            <a:endParaRPr lang="zh-CN" altLang="en-US" sz="1600" b="1" kern="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1601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圆角矩形 24"/>
          <p:cNvSpPr/>
          <p:nvPr/>
        </p:nvSpPr>
        <p:spPr>
          <a:xfrm>
            <a:off x="365759" y="1358647"/>
            <a:ext cx="4650297" cy="4115561"/>
          </a:xfrm>
          <a:prstGeom prst="roundRect">
            <a:avLst>
              <a:gd name="adj" fmla="val 480"/>
            </a:avLst>
          </a:prstGeom>
          <a:solidFill>
            <a:srgbClr val="92D05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2800" dirty="0" smtClean="0">
                <a:solidFill>
                  <a:srgbClr val="C00000"/>
                </a:solidFill>
              </a:rPr>
              <a:t>YSDP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2061400" y="4274631"/>
            <a:ext cx="1374648" cy="85363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2000" b="1" dirty="0" err="1" smtClean="0">
                <a:solidFill>
                  <a:srgbClr val="C00000"/>
                </a:solidFill>
              </a:rPr>
              <a:t>Gitlab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592264" y="1909734"/>
            <a:ext cx="4151376" cy="2369657"/>
          </a:xfrm>
          <a:prstGeom prst="roundRect">
            <a:avLst>
              <a:gd name="adj" fmla="val 48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2800" dirty="0" smtClean="0">
                <a:solidFill>
                  <a:srgbClr val="C00000"/>
                </a:solidFill>
              </a:rPr>
              <a:t>Jira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762952" y="2947416"/>
            <a:ext cx="1938528" cy="59740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需求管理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2687923" y="3612452"/>
            <a:ext cx="1938528" cy="597408"/>
          </a:xfrm>
          <a:prstGeom prst="roundRect">
            <a:avLst/>
          </a:prstGeom>
          <a:solidFill>
            <a:srgbClr val="C00000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缺陷管理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777366" y="3611023"/>
            <a:ext cx="1901952" cy="59740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测试管理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2140648" y="4687824"/>
            <a:ext cx="1176528" cy="366711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配置管理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762952" y="2447116"/>
            <a:ext cx="3858768" cy="447721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工作门户</a:t>
            </a:r>
            <a:endParaRPr lang="zh-CN" altLang="en-US" b="1" dirty="0"/>
          </a:p>
        </p:txBody>
      </p:sp>
      <p:sp>
        <p:nvSpPr>
          <p:cNvPr id="11" name="圆角矩形 10"/>
          <p:cNvSpPr/>
          <p:nvPr/>
        </p:nvSpPr>
        <p:spPr>
          <a:xfrm>
            <a:off x="2701480" y="2947416"/>
            <a:ext cx="1920240" cy="59740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敏捷开发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592264" y="4295394"/>
            <a:ext cx="1469136" cy="832866"/>
          </a:xfrm>
          <a:prstGeom prst="roundRect">
            <a:avLst>
              <a:gd name="adj" fmla="val 179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2000" b="1" dirty="0" err="1" smtClean="0">
                <a:solidFill>
                  <a:srgbClr val="C00000"/>
                </a:solidFill>
              </a:rPr>
              <a:t>jenkins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436048" y="4279392"/>
            <a:ext cx="1307592" cy="84886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2000" b="1" dirty="0" smtClean="0">
                <a:solidFill>
                  <a:srgbClr val="C00000"/>
                </a:solidFill>
              </a:rPr>
              <a:t>wiki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759904" y="4687824"/>
            <a:ext cx="1133856" cy="367284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持续集成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3512248" y="4671821"/>
            <a:ext cx="1133856" cy="366711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知识管理</a:t>
            </a:r>
          </a:p>
        </p:txBody>
      </p:sp>
      <p:sp>
        <p:nvSpPr>
          <p:cNvPr id="17" name="标题 3"/>
          <p:cNvSpPr txBox="1">
            <a:spLocks/>
          </p:cNvSpPr>
          <p:nvPr/>
        </p:nvSpPr>
        <p:spPr>
          <a:xfrm>
            <a:off x="5871874" y="2072658"/>
            <a:ext cx="5313556" cy="1209234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lnSpc>
                <a:spcPct val="150000"/>
              </a:lnSpc>
              <a:defRPr/>
            </a:pPr>
            <a:r>
              <a:rPr lang="zh-CN" altLang="en-US" sz="2000" b="1" kern="0" dirty="0" smtClean="0">
                <a:solidFill>
                  <a:prstClr val="white">
                    <a:lumMod val="50000"/>
                  </a:prstClr>
                </a:solidFill>
              </a:rPr>
              <a:t>整体方案之间各个部分之间可以无缝的整合，缺陷管理作为子方案的一部分，可以和其他的部分有很好的衔接性和连贯性</a:t>
            </a:r>
            <a:r>
              <a:rPr lang="en-US" altLang="zh-CN" sz="2000" b="1" kern="0" dirty="0" smtClean="0">
                <a:solidFill>
                  <a:prstClr val="white">
                    <a:lumMod val="50000"/>
                  </a:prstClr>
                </a:solidFill>
              </a:rPr>
              <a:t>.</a:t>
            </a:r>
            <a:r>
              <a:rPr lang="en-US" altLang="zh-CN" sz="2800" b="1" kern="0" dirty="0">
                <a:solidFill>
                  <a:prstClr val="white">
                    <a:lumMod val="50000"/>
                  </a:prstClr>
                </a:solidFill>
              </a:rPr>
              <a:t>				       </a:t>
            </a:r>
            <a:r>
              <a:rPr lang="zh-CN" altLang="en-US" sz="1600" b="1" kern="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zh-CN" sz="1600" b="1" kern="0" dirty="0">
                <a:solidFill>
                  <a:prstClr val="white">
                    <a:lumMod val="50000"/>
                  </a:prstClr>
                </a:solidFill>
              </a:rPr>
              <a:t>				 </a:t>
            </a:r>
            <a:r>
              <a:rPr lang="en-US" altLang="zh-CN" sz="1600" b="1" kern="0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600" b="1" kern="0" dirty="0" smtClean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600" b="1" kern="0" dirty="0" smtClean="0">
                <a:solidFill>
                  <a:prstClr val="white">
                    <a:lumMod val="50000"/>
                  </a:prstClr>
                </a:solidFill>
              </a:rPr>
              <a:t>             </a:t>
            </a:r>
            <a:endParaRPr lang="zh-CN" altLang="en-US" sz="1600" b="1" kern="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5698077" y="3758907"/>
            <a:ext cx="5487353" cy="1092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5190074" y="2620684"/>
            <a:ext cx="590994" cy="548305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200" b="1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4" name="标题 1"/>
          <p:cNvSpPr>
            <a:spLocks noGrp="1"/>
          </p:cNvSpPr>
          <p:nvPr>
            <p:ph type="title"/>
          </p:nvPr>
        </p:nvSpPr>
        <p:spPr>
          <a:xfrm>
            <a:off x="144780" y="139382"/>
            <a:ext cx="10515600" cy="50165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sz="2800" b="1" dirty="0" smtClean="0">
                <a:solidFill>
                  <a:srgbClr val="C00000"/>
                </a:solidFill>
                <a:latin typeface="+mn-lt"/>
              </a:rPr>
              <a:t>5.</a:t>
            </a:r>
            <a:r>
              <a:rPr lang="zh-CN" altLang="en-US" sz="2800" b="1" dirty="0" smtClean="0">
                <a:solidFill>
                  <a:srgbClr val="C00000"/>
                </a:solidFill>
                <a:latin typeface="+mn-lt"/>
              </a:rPr>
              <a:t>缺陷管理</a:t>
            </a:r>
            <a:r>
              <a:rPr lang="en-US" altLang="zh-CN" sz="2800" b="1" dirty="0" smtClean="0">
                <a:solidFill>
                  <a:srgbClr val="C00000"/>
                </a:solidFill>
                <a:latin typeface="+mn-lt"/>
              </a:rPr>
              <a:t>-</a:t>
            </a:r>
            <a:r>
              <a:rPr lang="zh-CN" altLang="en-US" sz="2800" b="1" dirty="0" smtClean="0">
                <a:solidFill>
                  <a:srgbClr val="C00000"/>
                </a:solidFill>
                <a:latin typeface="+mn-lt"/>
              </a:rPr>
              <a:t>具有统一集成平台的优势</a:t>
            </a:r>
            <a:endParaRPr lang="zh-CN" altLang="en-US" sz="2800" b="1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919161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3"/>
          <p:cNvSpPr txBox="1">
            <a:spLocks/>
          </p:cNvSpPr>
          <p:nvPr/>
        </p:nvSpPr>
        <p:spPr>
          <a:xfrm>
            <a:off x="6042562" y="2093783"/>
            <a:ext cx="5539838" cy="1783622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lnSpc>
                <a:spcPct val="150000"/>
              </a:lnSpc>
              <a:defRPr/>
            </a:pPr>
            <a:r>
              <a:rPr lang="zh-CN" altLang="en-US" sz="2000" b="1" kern="0" dirty="0" smtClean="0">
                <a:solidFill>
                  <a:prstClr val="white">
                    <a:lumMod val="50000"/>
                  </a:prstClr>
                </a:solidFill>
              </a:rPr>
              <a:t>与原来的</a:t>
            </a:r>
            <a:r>
              <a:rPr lang="en-US" altLang="zh-CN" sz="2000" b="1" kern="0" dirty="0" smtClean="0">
                <a:solidFill>
                  <a:prstClr val="white">
                    <a:lumMod val="50000"/>
                  </a:prstClr>
                </a:solidFill>
              </a:rPr>
              <a:t>CQ</a:t>
            </a:r>
            <a:r>
              <a:rPr lang="zh-CN" altLang="en-US" sz="2000" b="1" kern="0" dirty="0" smtClean="0">
                <a:solidFill>
                  <a:prstClr val="white">
                    <a:lumMod val="50000"/>
                  </a:prstClr>
                </a:solidFill>
              </a:rPr>
              <a:t>系统相比，</a:t>
            </a:r>
            <a:r>
              <a:rPr lang="en-US" altLang="zh-CN" sz="2000" b="1" kern="0" dirty="0" err="1" smtClean="0">
                <a:solidFill>
                  <a:prstClr val="white">
                    <a:lumMod val="50000"/>
                  </a:prstClr>
                </a:solidFill>
              </a:rPr>
              <a:t>jira</a:t>
            </a:r>
            <a:r>
              <a:rPr lang="zh-CN" altLang="en-US" sz="2000" b="1" kern="0" dirty="0" smtClean="0">
                <a:solidFill>
                  <a:prstClr val="white">
                    <a:lumMod val="50000"/>
                  </a:prstClr>
                </a:solidFill>
              </a:rPr>
              <a:t>的流程定制更为</a:t>
            </a:r>
            <a:r>
              <a:rPr lang="zh-CN" altLang="en-US" sz="2400" b="1" kern="0" dirty="0" smtClean="0"/>
              <a:t>简单灵活</a:t>
            </a:r>
            <a:r>
              <a:rPr lang="zh-CN" altLang="en-US" sz="2000" b="1" kern="0" dirty="0" smtClean="0">
                <a:solidFill>
                  <a:prstClr val="white">
                    <a:lumMod val="50000"/>
                  </a:prstClr>
                </a:solidFill>
              </a:rPr>
              <a:t>，可根据团队实际情况设定合适的流程</a:t>
            </a:r>
            <a:r>
              <a:rPr lang="zh-CN" altLang="en-US" sz="2800" b="1" kern="0" dirty="0" smtClean="0">
                <a:solidFill>
                  <a:prstClr val="white">
                    <a:lumMod val="50000"/>
                  </a:prstClr>
                </a:solidFill>
              </a:rPr>
              <a:t>，</a:t>
            </a:r>
            <a:r>
              <a:rPr lang="zh-CN" altLang="en-US" sz="2000" b="1" kern="0" dirty="0" smtClean="0">
                <a:solidFill>
                  <a:prstClr val="white">
                    <a:lumMod val="50000"/>
                  </a:prstClr>
                </a:solidFill>
              </a:rPr>
              <a:t>并且可以用</a:t>
            </a:r>
            <a:r>
              <a:rPr lang="zh-CN" altLang="en-US" sz="2400" b="1" kern="0" dirty="0" smtClean="0"/>
              <a:t>可视化的方式管理</a:t>
            </a:r>
            <a:r>
              <a:rPr lang="zh-CN" altLang="en-US" sz="2000" b="1" kern="0" dirty="0" smtClean="0">
                <a:solidFill>
                  <a:prstClr val="white">
                    <a:lumMod val="50000"/>
                  </a:prstClr>
                </a:solidFill>
              </a:rPr>
              <a:t>。</a:t>
            </a:r>
            <a:r>
              <a:rPr lang="en-US" altLang="zh-CN" sz="2800" b="1" kern="0" dirty="0">
                <a:solidFill>
                  <a:prstClr val="white">
                    <a:lumMod val="50000"/>
                  </a:prstClr>
                </a:solidFill>
              </a:rPr>
              <a:t>				       </a:t>
            </a:r>
            <a:r>
              <a:rPr lang="zh-CN" altLang="en-US" sz="1600" b="1" kern="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zh-CN" sz="1600" b="1" kern="0" dirty="0">
                <a:solidFill>
                  <a:prstClr val="white">
                    <a:lumMod val="50000"/>
                  </a:prstClr>
                </a:solidFill>
              </a:rPr>
              <a:t>				 </a:t>
            </a:r>
            <a:r>
              <a:rPr lang="en-US" altLang="zh-CN" sz="1600" b="1" kern="0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600" b="1" kern="0" dirty="0" smtClean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600" b="1" kern="0" dirty="0" smtClean="0">
                <a:solidFill>
                  <a:prstClr val="white">
                    <a:lumMod val="50000"/>
                  </a:prstClr>
                </a:solidFill>
              </a:rPr>
              <a:t>             </a:t>
            </a:r>
            <a:endParaRPr lang="zh-CN" altLang="en-US" sz="1600" b="1" kern="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5402580" y="3978052"/>
            <a:ext cx="6179820" cy="1092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5248232" y="2711441"/>
            <a:ext cx="590994" cy="548305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200" b="1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4" name="标题 1"/>
          <p:cNvSpPr>
            <a:spLocks noGrp="1"/>
          </p:cNvSpPr>
          <p:nvPr>
            <p:ph type="title"/>
          </p:nvPr>
        </p:nvSpPr>
        <p:spPr>
          <a:xfrm>
            <a:off x="144780" y="139382"/>
            <a:ext cx="10515600" cy="50165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sz="2800" b="1" dirty="0" smtClean="0">
                <a:solidFill>
                  <a:srgbClr val="C00000"/>
                </a:solidFill>
                <a:latin typeface="+mn-lt"/>
              </a:rPr>
              <a:t>5.</a:t>
            </a:r>
            <a:r>
              <a:rPr lang="zh-CN" altLang="en-US" sz="2800" b="1" dirty="0" smtClean="0">
                <a:solidFill>
                  <a:srgbClr val="C00000"/>
                </a:solidFill>
                <a:latin typeface="+mn-lt"/>
              </a:rPr>
              <a:t>缺陷管理</a:t>
            </a:r>
            <a:r>
              <a:rPr lang="en-US" altLang="zh-CN" sz="2800" b="1" dirty="0" smtClean="0">
                <a:solidFill>
                  <a:srgbClr val="C00000"/>
                </a:solidFill>
                <a:latin typeface="+mn-lt"/>
              </a:rPr>
              <a:t>-</a:t>
            </a:r>
            <a:r>
              <a:rPr lang="zh-CN" altLang="en-US" sz="2800" b="1" dirty="0" smtClean="0">
                <a:solidFill>
                  <a:srgbClr val="C00000"/>
                </a:solidFill>
                <a:latin typeface="+mn-lt"/>
              </a:rPr>
              <a:t>流程简单灵活</a:t>
            </a:r>
            <a:endParaRPr lang="zh-CN" altLang="en-US" sz="2800" b="1" dirty="0">
              <a:solidFill>
                <a:srgbClr val="C00000"/>
              </a:solidFill>
              <a:latin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53" y="1131493"/>
            <a:ext cx="3645803" cy="266367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01" y="4194937"/>
            <a:ext cx="6037707" cy="257022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矩形 21"/>
          <p:cNvSpPr/>
          <p:nvPr/>
        </p:nvSpPr>
        <p:spPr>
          <a:xfrm>
            <a:off x="350901" y="779589"/>
            <a:ext cx="1787554" cy="379645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>
                <a:solidFill>
                  <a:prstClr val="white"/>
                </a:solidFill>
              </a:rPr>
              <a:t>CQ</a:t>
            </a:r>
            <a:r>
              <a:rPr lang="zh-CN" altLang="en-US" b="1" dirty="0" smtClean="0">
                <a:solidFill>
                  <a:prstClr val="white"/>
                </a:solidFill>
              </a:rPr>
              <a:t>缺陷流程</a:t>
            </a:r>
            <a:endParaRPr lang="en-US" altLang="zh-CN" b="1" dirty="0">
              <a:solidFill>
                <a:prstClr val="white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50901" y="3806095"/>
            <a:ext cx="1787554" cy="379645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err="1" smtClean="0">
                <a:solidFill>
                  <a:prstClr val="white"/>
                </a:solidFill>
              </a:rPr>
              <a:t>jira</a:t>
            </a:r>
            <a:r>
              <a:rPr lang="zh-CN" altLang="en-US" b="1" dirty="0" smtClean="0">
                <a:solidFill>
                  <a:prstClr val="white"/>
                </a:solidFill>
              </a:rPr>
              <a:t>缺陷流程</a:t>
            </a:r>
            <a:endParaRPr lang="en-US" altLang="zh-CN" b="1" dirty="0">
              <a:solidFill>
                <a:prstClr val="white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731520" y="5370576"/>
            <a:ext cx="853440" cy="377952"/>
          </a:xfrm>
          <a:prstGeom prst="roundRect">
            <a:avLst/>
          </a:prstGeom>
          <a:solidFill>
            <a:srgbClr val="C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/>
              <a:t>待办</a:t>
            </a:r>
            <a:endParaRPr lang="zh-CN" altLang="en-US" b="1" dirty="0"/>
          </a:p>
        </p:txBody>
      </p:sp>
      <p:sp>
        <p:nvSpPr>
          <p:cNvPr id="26" name="圆角矩形 25"/>
          <p:cNvSpPr/>
          <p:nvPr/>
        </p:nvSpPr>
        <p:spPr>
          <a:xfrm>
            <a:off x="2138454" y="5370576"/>
            <a:ext cx="853440" cy="377952"/>
          </a:xfrm>
          <a:prstGeom prst="roundRect">
            <a:avLst/>
          </a:prstGeom>
          <a:solidFill>
            <a:srgbClr val="C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/>
              <a:t>处理中</a:t>
            </a:r>
            <a:endParaRPr lang="zh-CN" altLang="en-US" sz="1600" b="1" dirty="0"/>
          </a:p>
        </p:txBody>
      </p:sp>
      <p:sp>
        <p:nvSpPr>
          <p:cNvPr id="27" name="圆角矩形 26"/>
          <p:cNvSpPr/>
          <p:nvPr/>
        </p:nvSpPr>
        <p:spPr>
          <a:xfrm>
            <a:off x="3656358" y="5370576"/>
            <a:ext cx="853440" cy="377952"/>
          </a:xfrm>
          <a:prstGeom prst="roundRect">
            <a:avLst/>
          </a:prstGeom>
          <a:solidFill>
            <a:srgbClr val="C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/>
              <a:t>待验证</a:t>
            </a:r>
            <a:endParaRPr lang="zh-CN" altLang="en-US" sz="1600" b="1" dirty="0"/>
          </a:p>
        </p:txBody>
      </p:sp>
      <p:sp>
        <p:nvSpPr>
          <p:cNvPr id="28" name="圆角矩形 27"/>
          <p:cNvSpPr/>
          <p:nvPr/>
        </p:nvSpPr>
        <p:spPr>
          <a:xfrm>
            <a:off x="5173020" y="5370576"/>
            <a:ext cx="853440" cy="377952"/>
          </a:xfrm>
          <a:prstGeom prst="roundRect">
            <a:avLst/>
          </a:prstGeom>
          <a:solidFill>
            <a:srgbClr val="C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/>
              <a:t>已关闭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24825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9770" y="139257"/>
            <a:ext cx="12047949" cy="6580313"/>
            <a:chOff x="129770" y="139257"/>
            <a:chExt cx="12047949" cy="6580313"/>
          </a:xfrm>
        </p:grpSpPr>
        <p:sp>
          <p:nvSpPr>
            <p:cNvPr id="86" name="圆角矩形 85"/>
            <p:cNvSpPr/>
            <p:nvPr/>
          </p:nvSpPr>
          <p:spPr bwMode="auto">
            <a:xfrm>
              <a:off x="140088" y="6108405"/>
              <a:ext cx="12037631" cy="611165"/>
            </a:xfrm>
            <a:prstGeom prst="roundRect">
              <a:avLst>
                <a:gd name="adj" fmla="val 24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C00000"/>
                  </a:solidFill>
                </a:rPr>
                <a:t>YSDP-</a:t>
              </a:r>
              <a:r>
                <a:rPr lang="zh-CN" altLang="en-US" sz="2000" b="1" dirty="0" smtClean="0">
                  <a:solidFill>
                    <a:srgbClr val="C00000"/>
                  </a:solidFill>
                </a:rPr>
                <a:t>研发管理数据中心（基于</a:t>
              </a:r>
              <a:r>
                <a:rPr lang="en-US" altLang="zh-CN" sz="2000" b="1" dirty="0" smtClean="0">
                  <a:solidFill>
                    <a:srgbClr val="C00000"/>
                  </a:solidFill>
                </a:rPr>
                <a:t>UAP</a:t>
              </a:r>
              <a:r>
                <a:rPr lang="zh-CN" altLang="en-US" sz="2000" b="1" dirty="0" smtClean="0">
                  <a:solidFill>
                    <a:srgbClr val="C00000"/>
                  </a:solidFill>
                </a:rPr>
                <a:t>云平台）</a:t>
              </a:r>
              <a:endParaRPr lang="en-US" altLang="zh-CN" sz="2000" b="1" dirty="0" smtClean="0">
                <a:solidFill>
                  <a:srgbClr val="C00000"/>
                </a:solidFill>
              </a:endParaRPr>
            </a:p>
          </p:txBody>
        </p:sp>
        <p:sp>
          <p:nvSpPr>
            <p:cNvPr id="92" name="圆角矩形 91"/>
            <p:cNvSpPr/>
            <p:nvPr/>
          </p:nvSpPr>
          <p:spPr bwMode="auto">
            <a:xfrm>
              <a:off x="147233" y="447104"/>
              <a:ext cx="1360487" cy="1565275"/>
            </a:xfrm>
            <a:prstGeom prst="roundRect">
              <a:avLst>
                <a:gd name="adj" fmla="val 24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05" name="圆角矩形 104"/>
            <p:cNvSpPr/>
            <p:nvPr/>
          </p:nvSpPr>
          <p:spPr bwMode="auto">
            <a:xfrm>
              <a:off x="1514071" y="447104"/>
              <a:ext cx="2149568" cy="1565275"/>
            </a:xfrm>
            <a:prstGeom prst="roundRect">
              <a:avLst>
                <a:gd name="adj" fmla="val 24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 smtClean="0">
                  <a:solidFill>
                    <a:srgbClr val="C00000"/>
                  </a:solidFill>
                </a:rPr>
                <a:t>工作门户</a:t>
              </a:r>
              <a:endParaRPr lang="en-US" altLang="zh-CN" sz="2000" b="1" dirty="0">
                <a:solidFill>
                  <a:srgbClr val="C00000"/>
                </a:solidFill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06" name="圆角矩形 105"/>
            <p:cNvSpPr/>
            <p:nvPr/>
          </p:nvSpPr>
          <p:spPr bwMode="auto">
            <a:xfrm>
              <a:off x="1510895" y="2348929"/>
              <a:ext cx="2152744" cy="1498600"/>
            </a:xfrm>
            <a:prstGeom prst="roundRect">
              <a:avLst>
                <a:gd name="adj" fmla="val 24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>
                  <a:solidFill>
                    <a:srgbClr val="C00000"/>
                  </a:solidFill>
                </a:rPr>
                <a:t>需求管理</a:t>
              </a:r>
              <a:endParaRPr lang="en-US" altLang="zh-CN" sz="2000" b="1" dirty="0">
                <a:solidFill>
                  <a:srgbClr val="C00000"/>
                </a:solidFill>
              </a:endParaRPr>
            </a:p>
          </p:txBody>
        </p:sp>
        <p:sp>
          <p:nvSpPr>
            <p:cNvPr id="87" name="圆角矩形 86"/>
            <p:cNvSpPr/>
            <p:nvPr/>
          </p:nvSpPr>
          <p:spPr bwMode="auto">
            <a:xfrm>
              <a:off x="4049699" y="4139629"/>
              <a:ext cx="2206625" cy="1636712"/>
            </a:xfrm>
            <a:prstGeom prst="roundRect">
              <a:avLst>
                <a:gd name="adj" fmla="val 3965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>
                  <a:solidFill>
                    <a:srgbClr val="C00000"/>
                  </a:solidFill>
                </a:rPr>
                <a:t>配置管理</a:t>
              </a:r>
              <a:endParaRPr lang="en-US" altLang="zh-CN" sz="2000" b="1" dirty="0">
                <a:solidFill>
                  <a:srgbClr val="C00000"/>
                </a:solidFill>
              </a:endParaRPr>
            </a:p>
          </p:txBody>
        </p:sp>
        <p:sp>
          <p:nvSpPr>
            <p:cNvPr id="90" name="圆角矩形 89"/>
            <p:cNvSpPr/>
            <p:nvPr/>
          </p:nvSpPr>
          <p:spPr bwMode="auto">
            <a:xfrm>
              <a:off x="8042007" y="4148573"/>
              <a:ext cx="1427506" cy="1621926"/>
            </a:xfrm>
            <a:prstGeom prst="roundRect">
              <a:avLst>
                <a:gd name="adj" fmla="val 678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>
                  <a:solidFill>
                    <a:srgbClr val="C00000"/>
                  </a:solidFill>
                </a:rPr>
                <a:t>持续集成</a:t>
              </a:r>
              <a:endParaRPr lang="en-US" altLang="zh-CN" sz="2000" b="1" dirty="0">
                <a:solidFill>
                  <a:srgbClr val="C00000"/>
                </a:solidFill>
              </a:endParaRPr>
            </a:p>
          </p:txBody>
        </p:sp>
        <p:sp>
          <p:nvSpPr>
            <p:cNvPr id="39944" name="文本框 38"/>
            <p:cNvSpPr txBox="1">
              <a:spLocks noChangeArrowheads="1"/>
            </p:cNvSpPr>
            <p:nvPr/>
          </p:nvSpPr>
          <p:spPr bwMode="auto">
            <a:xfrm>
              <a:off x="4605760" y="139257"/>
              <a:ext cx="667909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3200" b="1" dirty="0" smtClean="0">
                  <a:solidFill>
                    <a:srgbClr val="C00000"/>
                  </a:solidFill>
                  <a:latin typeface="微软雅黑" panose="020B0503020204020204" pitchFamily="34" charset="-122"/>
                </a:rPr>
                <a:t>YSDP-</a:t>
              </a:r>
              <a:r>
                <a:rPr lang="zh-CN" altLang="en-US" sz="3200" b="1" dirty="0" smtClean="0">
                  <a:solidFill>
                    <a:srgbClr val="C00000"/>
                  </a:solidFill>
                  <a:latin typeface="微软雅黑" panose="020B0503020204020204" pitchFamily="34" charset="-122"/>
                </a:rPr>
                <a:t>敏捷研发管理整体方案</a:t>
              </a:r>
              <a:r>
                <a:rPr lang="zh-CN" altLang="en-US" sz="3200" b="1" dirty="0">
                  <a:solidFill>
                    <a:srgbClr val="C00000"/>
                  </a:solidFill>
                  <a:latin typeface="微软雅黑" panose="020B0503020204020204" pitchFamily="34" charset="-122"/>
                </a:rPr>
                <a:t>框架</a:t>
              </a:r>
              <a:endPara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0" name="圆角矩形 39"/>
            <p:cNvSpPr/>
            <p:nvPr/>
          </p:nvSpPr>
          <p:spPr bwMode="auto">
            <a:xfrm>
              <a:off x="4008924" y="2348928"/>
              <a:ext cx="2222500" cy="1498601"/>
            </a:xfrm>
            <a:prstGeom prst="roundRect">
              <a:avLst>
                <a:gd name="adj" fmla="val 24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>
                  <a:solidFill>
                    <a:srgbClr val="C00000"/>
                  </a:solidFill>
                </a:rPr>
                <a:t>测试管理</a:t>
              </a:r>
              <a:endParaRPr lang="en-US" altLang="zh-CN" sz="2000" b="1" dirty="0">
                <a:solidFill>
                  <a:srgbClr val="C00000"/>
                </a:solidFill>
              </a:endParaRPr>
            </a:p>
          </p:txBody>
        </p:sp>
        <p:sp>
          <p:nvSpPr>
            <p:cNvPr id="44" name="圆角矩形 43"/>
            <p:cNvSpPr/>
            <p:nvPr/>
          </p:nvSpPr>
          <p:spPr bwMode="auto">
            <a:xfrm>
              <a:off x="1552170" y="4139629"/>
              <a:ext cx="2087089" cy="1636712"/>
            </a:xfrm>
            <a:prstGeom prst="roundRect">
              <a:avLst>
                <a:gd name="adj" fmla="val 24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>
                  <a:solidFill>
                    <a:srgbClr val="C00000"/>
                  </a:solidFill>
                </a:rPr>
                <a:t>敏捷开发</a:t>
              </a:r>
              <a:endParaRPr lang="en-US" altLang="zh-CN" sz="2000" b="1" dirty="0">
                <a:solidFill>
                  <a:srgbClr val="C00000"/>
                </a:solidFill>
              </a:endParaRPr>
            </a:p>
          </p:txBody>
        </p:sp>
        <p:sp>
          <p:nvSpPr>
            <p:cNvPr id="35" name="圆角矩形 34">
              <a:hlinkClick r:id="rId3"/>
            </p:cNvPr>
            <p:cNvSpPr/>
            <p:nvPr/>
          </p:nvSpPr>
          <p:spPr bwMode="auto">
            <a:xfrm>
              <a:off x="1926820" y="993204"/>
              <a:ext cx="1387475" cy="315912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b="1" u="sng" dirty="0" smtClean="0">
                  <a:solidFill>
                    <a:prstClr val="white"/>
                  </a:solidFill>
                </a:rPr>
                <a:t>工作看板</a:t>
              </a:r>
              <a:endParaRPr lang="en-US" altLang="zh-CN" sz="1400" b="1" u="sng" dirty="0">
                <a:solidFill>
                  <a:prstClr val="white"/>
                </a:solidFill>
              </a:endParaRPr>
            </a:p>
          </p:txBody>
        </p:sp>
        <p:sp>
          <p:nvSpPr>
            <p:cNvPr id="36" name="圆角矩形 35">
              <a:hlinkClick r:id="rId4"/>
            </p:cNvPr>
            <p:cNvSpPr/>
            <p:nvPr/>
          </p:nvSpPr>
          <p:spPr bwMode="auto">
            <a:xfrm>
              <a:off x="4410061" y="5150866"/>
              <a:ext cx="1416050" cy="284163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u="sng" dirty="0" smtClean="0">
                  <a:solidFill>
                    <a:schemeClr val="bg1"/>
                  </a:solidFill>
                </a:rPr>
                <a:t>代码协作社区</a:t>
              </a:r>
              <a:endParaRPr lang="en-US" altLang="zh-CN" sz="1200" b="1" u="sng" dirty="0">
                <a:solidFill>
                  <a:schemeClr val="bg1"/>
                </a:solidFill>
              </a:endParaRPr>
            </a:p>
          </p:txBody>
        </p:sp>
        <p:sp>
          <p:nvSpPr>
            <p:cNvPr id="37" name="圆角矩形 36">
              <a:hlinkClick r:id="rId5"/>
            </p:cNvPr>
            <p:cNvSpPr/>
            <p:nvPr/>
          </p:nvSpPr>
          <p:spPr bwMode="auto">
            <a:xfrm>
              <a:off x="4410061" y="4684678"/>
              <a:ext cx="1404938" cy="260350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u="sng" dirty="0">
                  <a:solidFill>
                    <a:schemeClr val="bg1"/>
                  </a:solidFill>
                </a:rPr>
                <a:t>代码库</a:t>
              </a:r>
              <a:endParaRPr lang="en-US" altLang="zh-CN" sz="1200" b="1" u="sng" dirty="0">
                <a:solidFill>
                  <a:schemeClr val="bg1"/>
                </a:solidFill>
              </a:endParaRPr>
            </a:p>
          </p:txBody>
        </p:sp>
        <p:sp>
          <p:nvSpPr>
            <p:cNvPr id="47" name="圆角矩形 46">
              <a:hlinkClick r:id="rId6"/>
            </p:cNvPr>
            <p:cNvSpPr/>
            <p:nvPr/>
          </p:nvSpPr>
          <p:spPr bwMode="auto">
            <a:xfrm>
              <a:off x="1785533" y="2825179"/>
              <a:ext cx="1544637" cy="292100"/>
            </a:xfrm>
            <a:prstGeom prst="roundRect">
              <a:avLst>
                <a:gd name="adj" fmla="val 2488"/>
              </a:avLst>
            </a:prstGeom>
            <a:solidFill>
              <a:srgbClr val="00B0F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b="1" u="sng" dirty="0">
                  <a:solidFill>
                    <a:prstClr val="white"/>
                  </a:solidFill>
                </a:rPr>
                <a:t>需求结构树</a:t>
              </a:r>
              <a:endParaRPr lang="en-US" altLang="zh-CN" sz="1400" b="1" u="sng" dirty="0">
                <a:solidFill>
                  <a:prstClr val="white"/>
                </a:solidFill>
              </a:endParaRPr>
            </a:p>
          </p:txBody>
        </p:sp>
        <p:sp>
          <p:nvSpPr>
            <p:cNvPr id="49" name="圆角矩形 48">
              <a:hlinkClick r:id="rId7"/>
            </p:cNvPr>
            <p:cNvSpPr/>
            <p:nvPr/>
          </p:nvSpPr>
          <p:spPr bwMode="auto">
            <a:xfrm>
              <a:off x="1774420" y="4665091"/>
              <a:ext cx="1622425" cy="296863"/>
            </a:xfrm>
            <a:prstGeom prst="roundRect">
              <a:avLst>
                <a:gd name="adj" fmla="val 2488"/>
              </a:avLst>
            </a:prstGeom>
            <a:solidFill>
              <a:srgbClr val="00B0F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b="1" u="sng" dirty="0">
                  <a:solidFill>
                    <a:prstClr val="white"/>
                  </a:solidFill>
                </a:rPr>
                <a:t>计划研发看板</a:t>
              </a:r>
              <a:endParaRPr lang="en-US" altLang="zh-CN" sz="1400" b="1" u="sng" dirty="0">
                <a:solidFill>
                  <a:prstClr val="white"/>
                </a:solidFill>
              </a:endParaRPr>
            </a:p>
          </p:txBody>
        </p:sp>
        <p:sp>
          <p:nvSpPr>
            <p:cNvPr id="56" name="圆角矩形 55"/>
            <p:cNvSpPr/>
            <p:nvPr/>
          </p:nvSpPr>
          <p:spPr bwMode="auto">
            <a:xfrm>
              <a:off x="2048507" y="5219636"/>
              <a:ext cx="1304523" cy="279971"/>
            </a:xfrm>
            <a:prstGeom prst="roundRect">
              <a:avLst>
                <a:gd name="adj" fmla="val 2488"/>
              </a:avLst>
            </a:prstGeom>
            <a:solidFill>
              <a:srgbClr val="00B05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dirty="0">
                  <a:solidFill>
                    <a:prstClr val="white"/>
                  </a:solidFill>
                </a:rPr>
                <a:t>开发任务</a:t>
              </a:r>
              <a:endParaRPr lang="en-US" altLang="zh-CN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97" name="圆角矩形 96"/>
            <p:cNvSpPr/>
            <p:nvPr/>
          </p:nvSpPr>
          <p:spPr bwMode="auto">
            <a:xfrm>
              <a:off x="1999489" y="1304354"/>
              <a:ext cx="1290638" cy="261937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dirty="0">
                  <a:solidFill>
                    <a:prstClr val="white"/>
                  </a:solidFill>
                </a:rPr>
                <a:t>项目经理看板</a:t>
              </a:r>
              <a:endParaRPr lang="en-US" altLang="zh-CN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98" name="圆角矩形 97">
              <a:hlinkClick r:id="rId8"/>
            </p:cNvPr>
            <p:cNvSpPr/>
            <p:nvPr/>
          </p:nvSpPr>
          <p:spPr bwMode="auto">
            <a:xfrm>
              <a:off x="2005839" y="1566291"/>
              <a:ext cx="1290638" cy="261938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dirty="0">
                  <a:solidFill>
                    <a:prstClr val="white"/>
                  </a:solidFill>
                </a:rPr>
                <a:t>需求看板</a:t>
              </a:r>
              <a:endParaRPr lang="en-US" altLang="zh-CN" sz="1200" b="1" dirty="0">
                <a:solidFill>
                  <a:prstClr val="white"/>
                </a:solidFill>
              </a:endParaRPr>
            </a:p>
          </p:txBody>
        </p:sp>
        <p:cxnSp>
          <p:nvCxnSpPr>
            <p:cNvPr id="107" name="肘形连接符 106"/>
            <p:cNvCxnSpPr>
              <a:stCxn id="98" idx="3"/>
              <a:endCxn id="47" idx="3"/>
            </p:cNvCxnSpPr>
            <p:nvPr/>
          </p:nvCxnSpPr>
          <p:spPr bwMode="auto">
            <a:xfrm>
              <a:off x="3296477" y="1697260"/>
              <a:ext cx="33693" cy="1273969"/>
            </a:xfrm>
            <a:prstGeom prst="bentConnector3">
              <a:avLst>
                <a:gd name="adj1" fmla="val 778479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圆角矩形 108"/>
            <p:cNvSpPr/>
            <p:nvPr/>
          </p:nvSpPr>
          <p:spPr bwMode="auto">
            <a:xfrm>
              <a:off x="2008838" y="3109341"/>
              <a:ext cx="1290637" cy="261938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dirty="0">
                  <a:solidFill>
                    <a:prstClr val="white"/>
                  </a:solidFill>
                </a:rPr>
                <a:t>需求</a:t>
              </a:r>
              <a:r>
                <a:rPr lang="zh-CN" altLang="en-US" sz="1200" b="1" dirty="0" smtClean="0">
                  <a:solidFill>
                    <a:prstClr val="white"/>
                  </a:solidFill>
                </a:rPr>
                <a:t>条目</a:t>
              </a:r>
              <a:r>
                <a:rPr lang="en-US" altLang="zh-CN" sz="1200" b="1" dirty="0" smtClean="0">
                  <a:solidFill>
                    <a:prstClr val="white"/>
                  </a:solidFill>
                </a:rPr>
                <a:t>…</a:t>
              </a:r>
              <a:endParaRPr lang="en-US" altLang="zh-CN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113" name="圆角矩形 112"/>
            <p:cNvSpPr/>
            <p:nvPr/>
          </p:nvSpPr>
          <p:spPr bwMode="auto">
            <a:xfrm>
              <a:off x="2062393" y="4964621"/>
              <a:ext cx="1290637" cy="263525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dirty="0">
                  <a:solidFill>
                    <a:prstClr val="white"/>
                  </a:solidFill>
                </a:rPr>
                <a:t>需求</a:t>
              </a:r>
              <a:r>
                <a:rPr lang="zh-CN" altLang="en-US" sz="1200" b="1" dirty="0" smtClean="0">
                  <a:solidFill>
                    <a:prstClr val="white"/>
                  </a:solidFill>
                </a:rPr>
                <a:t>条目</a:t>
              </a:r>
              <a:r>
                <a:rPr lang="en-US" altLang="zh-CN" sz="1200" b="1" dirty="0" smtClean="0">
                  <a:solidFill>
                    <a:prstClr val="white"/>
                  </a:solidFill>
                </a:rPr>
                <a:t>…</a:t>
              </a:r>
              <a:endParaRPr lang="en-US" altLang="zh-CN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140" name="圆角矩形 139"/>
            <p:cNvSpPr/>
            <p:nvPr/>
          </p:nvSpPr>
          <p:spPr bwMode="auto">
            <a:xfrm>
              <a:off x="129770" y="2348929"/>
              <a:ext cx="1362075" cy="1498600"/>
            </a:xfrm>
            <a:prstGeom prst="roundRect">
              <a:avLst>
                <a:gd name="adj" fmla="val 24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49" name="圆角矩形 148"/>
            <p:cNvSpPr/>
            <p:nvPr/>
          </p:nvSpPr>
          <p:spPr bwMode="auto">
            <a:xfrm>
              <a:off x="164695" y="4139629"/>
              <a:ext cx="1362075" cy="1636712"/>
            </a:xfrm>
            <a:prstGeom prst="roundRect">
              <a:avLst>
                <a:gd name="adj" fmla="val 24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60" name="圆角矩形 159"/>
            <p:cNvSpPr/>
            <p:nvPr/>
          </p:nvSpPr>
          <p:spPr bwMode="auto">
            <a:xfrm>
              <a:off x="6215549" y="2349618"/>
              <a:ext cx="1360487" cy="1498600"/>
            </a:xfrm>
            <a:prstGeom prst="roundRect">
              <a:avLst>
                <a:gd name="adj" fmla="val 24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66" name="圆角矩形 165">
              <a:hlinkClick r:id="rId9"/>
            </p:cNvPr>
            <p:cNvSpPr/>
            <p:nvPr/>
          </p:nvSpPr>
          <p:spPr bwMode="auto">
            <a:xfrm>
              <a:off x="4623223" y="3463027"/>
              <a:ext cx="1273175" cy="219075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prstClr val="white"/>
                  </a:solidFill>
                </a:rPr>
                <a:t>测试执行</a:t>
              </a:r>
              <a:endParaRPr lang="en-US" altLang="zh-CN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167" name="圆角矩形 166">
              <a:hlinkClick r:id="rId10"/>
            </p:cNvPr>
            <p:cNvSpPr/>
            <p:nvPr/>
          </p:nvSpPr>
          <p:spPr bwMode="auto">
            <a:xfrm>
              <a:off x="4248573" y="2851839"/>
              <a:ext cx="1401762" cy="300038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b="1" u="sng" dirty="0">
                  <a:solidFill>
                    <a:prstClr val="white"/>
                  </a:solidFill>
                </a:rPr>
                <a:t>测试用例库</a:t>
              </a:r>
              <a:endParaRPr lang="en-US" altLang="zh-CN" sz="1400" b="1" u="sng" dirty="0">
                <a:solidFill>
                  <a:prstClr val="white"/>
                </a:solidFill>
              </a:endParaRPr>
            </a:p>
          </p:txBody>
        </p:sp>
        <p:sp>
          <p:nvSpPr>
            <p:cNvPr id="169" name="圆角矩形 168"/>
            <p:cNvSpPr/>
            <p:nvPr/>
          </p:nvSpPr>
          <p:spPr bwMode="auto">
            <a:xfrm>
              <a:off x="6272199" y="4131691"/>
              <a:ext cx="1362075" cy="1644650"/>
            </a:xfrm>
            <a:prstGeom prst="roundRect">
              <a:avLst>
                <a:gd name="adj" fmla="val 24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20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74" name="肘形连接符 173"/>
            <p:cNvCxnSpPr>
              <a:stCxn id="109" idx="3"/>
              <a:endCxn id="49" idx="3"/>
            </p:cNvCxnSpPr>
            <p:nvPr/>
          </p:nvCxnSpPr>
          <p:spPr bwMode="auto">
            <a:xfrm>
              <a:off x="3299475" y="3240310"/>
              <a:ext cx="97370" cy="1573213"/>
            </a:xfrm>
            <a:prstGeom prst="bentConnector3">
              <a:avLst>
                <a:gd name="adj1" fmla="val 259647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肘形连接符 193"/>
            <p:cNvCxnSpPr>
              <a:stCxn id="56" idx="3"/>
              <a:endCxn id="37" idx="1"/>
            </p:cNvCxnSpPr>
            <p:nvPr/>
          </p:nvCxnSpPr>
          <p:spPr bwMode="auto">
            <a:xfrm flipV="1">
              <a:off x="3353030" y="4814853"/>
              <a:ext cx="1057031" cy="544769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肘形连接符 208"/>
            <p:cNvCxnSpPr>
              <a:stCxn id="36" idx="3"/>
              <a:endCxn id="90" idx="2"/>
            </p:cNvCxnSpPr>
            <p:nvPr/>
          </p:nvCxnSpPr>
          <p:spPr bwMode="auto">
            <a:xfrm>
              <a:off x="5826111" y="5292948"/>
              <a:ext cx="2929649" cy="477551"/>
            </a:xfrm>
            <a:prstGeom prst="bentConnector4">
              <a:avLst>
                <a:gd name="adj1" fmla="val 37818"/>
                <a:gd name="adj2" fmla="val 147869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椭圆 219"/>
            <p:cNvSpPr/>
            <p:nvPr/>
          </p:nvSpPr>
          <p:spPr bwMode="auto">
            <a:xfrm>
              <a:off x="1442967" y="303435"/>
              <a:ext cx="479425" cy="427038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/>
                <a:t>1</a:t>
              </a:r>
              <a:endParaRPr lang="zh-CN" altLang="en-US" sz="2000" b="1" dirty="0"/>
            </a:p>
          </p:txBody>
        </p:sp>
        <p:sp>
          <p:nvSpPr>
            <p:cNvPr id="222" name="椭圆 221"/>
            <p:cNvSpPr/>
            <p:nvPr/>
          </p:nvSpPr>
          <p:spPr bwMode="auto">
            <a:xfrm>
              <a:off x="1383281" y="2171404"/>
              <a:ext cx="452438" cy="454025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dirty="0"/>
                <a:t>2</a:t>
              </a:r>
              <a:endParaRPr lang="zh-CN" altLang="en-US" sz="2400" b="1" dirty="0"/>
            </a:p>
          </p:txBody>
        </p:sp>
        <p:sp>
          <p:nvSpPr>
            <p:cNvPr id="223" name="椭圆 222"/>
            <p:cNvSpPr/>
            <p:nvPr/>
          </p:nvSpPr>
          <p:spPr bwMode="auto">
            <a:xfrm>
              <a:off x="1416184" y="3988024"/>
              <a:ext cx="452437" cy="452437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dirty="0"/>
                <a:t>3</a:t>
              </a:r>
              <a:endParaRPr lang="zh-CN" altLang="en-US" sz="2400" b="1" dirty="0"/>
            </a:p>
          </p:txBody>
        </p:sp>
        <p:sp>
          <p:nvSpPr>
            <p:cNvPr id="227" name="椭圆 226"/>
            <p:cNvSpPr/>
            <p:nvPr/>
          </p:nvSpPr>
          <p:spPr bwMode="auto">
            <a:xfrm>
              <a:off x="3824165" y="3988024"/>
              <a:ext cx="452438" cy="452437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dirty="0"/>
                <a:t>6</a:t>
              </a:r>
              <a:endParaRPr lang="zh-CN" altLang="en-US" sz="2400" b="1" dirty="0"/>
            </a:p>
          </p:txBody>
        </p:sp>
        <p:sp>
          <p:nvSpPr>
            <p:cNvPr id="75" name="圆角矩形 74"/>
            <p:cNvSpPr/>
            <p:nvPr/>
          </p:nvSpPr>
          <p:spPr bwMode="auto">
            <a:xfrm>
              <a:off x="4605760" y="3178864"/>
              <a:ext cx="1290638" cy="261938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dirty="0" smtClean="0">
                  <a:solidFill>
                    <a:prstClr val="white"/>
                  </a:solidFill>
                </a:rPr>
                <a:t>测试计划</a:t>
              </a:r>
              <a:endParaRPr lang="en-US" altLang="zh-CN" sz="1200" b="1" dirty="0">
                <a:solidFill>
                  <a:prstClr val="white"/>
                </a:solidFill>
              </a:endParaRPr>
            </a:p>
          </p:txBody>
        </p:sp>
        <p:cxnSp>
          <p:nvCxnSpPr>
            <p:cNvPr id="108" name="直接连接符 107"/>
            <p:cNvCxnSpPr/>
            <p:nvPr/>
          </p:nvCxnSpPr>
          <p:spPr bwMode="auto">
            <a:xfrm>
              <a:off x="2072870" y="866886"/>
              <a:ext cx="1429555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chemeClr val="bg1">
                      <a:lumMod val="95000"/>
                      <a:alpha val="0"/>
                    </a:schemeClr>
                  </a:gs>
                  <a:gs pos="33000">
                    <a:srgbClr val="C00000"/>
                  </a:gs>
                  <a:gs pos="74000">
                    <a:srgbClr val="C00000"/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 bwMode="auto">
            <a:xfrm>
              <a:off x="2109446" y="2738723"/>
              <a:ext cx="1429555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chemeClr val="bg1">
                      <a:lumMod val="95000"/>
                      <a:alpha val="0"/>
                    </a:schemeClr>
                  </a:gs>
                  <a:gs pos="33000">
                    <a:srgbClr val="C00000"/>
                  </a:gs>
                  <a:gs pos="74000">
                    <a:srgbClr val="C00000"/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 bwMode="auto">
            <a:xfrm>
              <a:off x="2167315" y="4560285"/>
              <a:ext cx="1429555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chemeClr val="bg1">
                      <a:lumMod val="95000"/>
                      <a:alpha val="0"/>
                    </a:schemeClr>
                  </a:gs>
                  <a:gs pos="33000">
                    <a:srgbClr val="C00000"/>
                  </a:gs>
                  <a:gs pos="74000">
                    <a:srgbClr val="C00000"/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 bwMode="auto">
            <a:xfrm>
              <a:off x="4462546" y="2743889"/>
              <a:ext cx="1429555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chemeClr val="bg1">
                      <a:lumMod val="95000"/>
                      <a:alpha val="0"/>
                    </a:schemeClr>
                  </a:gs>
                  <a:gs pos="33000">
                    <a:srgbClr val="C00000"/>
                  </a:gs>
                  <a:gs pos="74000">
                    <a:srgbClr val="C00000"/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 bwMode="auto">
            <a:xfrm>
              <a:off x="4483098" y="4517136"/>
              <a:ext cx="1429555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chemeClr val="bg1">
                      <a:lumMod val="95000"/>
                      <a:alpha val="0"/>
                    </a:schemeClr>
                  </a:gs>
                  <a:gs pos="33000">
                    <a:srgbClr val="C00000"/>
                  </a:gs>
                  <a:gs pos="74000">
                    <a:srgbClr val="C00000"/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 bwMode="auto">
            <a:xfrm>
              <a:off x="8042007" y="4693920"/>
              <a:ext cx="1429555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chemeClr val="bg1">
                      <a:lumMod val="95000"/>
                      <a:alpha val="0"/>
                    </a:schemeClr>
                  </a:gs>
                  <a:gs pos="33000">
                    <a:srgbClr val="C00000"/>
                  </a:gs>
                  <a:gs pos="74000">
                    <a:srgbClr val="C00000"/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 bwMode="auto">
            <a:xfrm flipV="1">
              <a:off x="5745453" y="755518"/>
              <a:ext cx="4593108" cy="19346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chemeClr val="bg1">
                      <a:lumMod val="95000"/>
                      <a:alpha val="0"/>
                    </a:schemeClr>
                  </a:gs>
                  <a:gs pos="33000">
                    <a:srgbClr val="C00000"/>
                  </a:gs>
                  <a:gs pos="74000">
                    <a:srgbClr val="C00000"/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上下箭头 57"/>
            <p:cNvSpPr/>
            <p:nvPr/>
          </p:nvSpPr>
          <p:spPr bwMode="auto">
            <a:xfrm>
              <a:off x="5040299" y="4877816"/>
              <a:ext cx="177800" cy="293688"/>
            </a:xfrm>
            <a:prstGeom prst="upDown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5" name="圆角矩形 134"/>
            <p:cNvSpPr/>
            <p:nvPr/>
          </p:nvSpPr>
          <p:spPr bwMode="auto">
            <a:xfrm>
              <a:off x="282170" y="588391"/>
              <a:ext cx="1082675" cy="1316038"/>
            </a:xfrm>
            <a:prstGeom prst="roundRect">
              <a:avLst>
                <a:gd name="adj" fmla="val 2488"/>
              </a:avLst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b="1" dirty="0">
                  <a:solidFill>
                    <a:schemeClr val="bg1"/>
                  </a:solidFill>
                </a:rPr>
                <a:t>项目看板</a:t>
              </a:r>
              <a:endParaRPr lang="en-US" altLang="zh-CN" sz="1400" b="1" dirty="0">
                <a:solidFill>
                  <a:schemeClr val="bg1"/>
                </a:solidFill>
              </a:endParaRPr>
            </a:p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b="1" dirty="0">
                  <a:solidFill>
                    <a:schemeClr val="bg1"/>
                  </a:solidFill>
                </a:rPr>
                <a:t>工作流</a:t>
              </a:r>
              <a:endParaRPr lang="en-US" altLang="zh-CN" sz="1400" b="1" dirty="0">
                <a:solidFill>
                  <a:schemeClr val="bg1"/>
                </a:solidFill>
              </a:endParaRPr>
            </a:p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b="1" dirty="0">
                  <a:solidFill>
                    <a:schemeClr val="bg1"/>
                  </a:solidFill>
                </a:rPr>
                <a:t>工作视图</a:t>
              </a:r>
              <a:endParaRPr lang="en-US" altLang="zh-CN" sz="1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66" name="直接连接符 65"/>
            <p:cNvCxnSpPr/>
            <p:nvPr/>
          </p:nvCxnSpPr>
          <p:spPr bwMode="auto">
            <a:xfrm>
              <a:off x="437745" y="1094804"/>
              <a:ext cx="788988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/>
          </p:nvCxnSpPr>
          <p:spPr bwMode="auto">
            <a:xfrm>
              <a:off x="444095" y="1429766"/>
              <a:ext cx="790575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圆角矩形 144"/>
            <p:cNvSpPr/>
            <p:nvPr/>
          </p:nvSpPr>
          <p:spPr bwMode="auto">
            <a:xfrm>
              <a:off x="293283" y="2453704"/>
              <a:ext cx="1082675" cy="1314450"/>
            </a:xfrm>
            <a:prstGeom prst="roundRect">
              <a:avLst>
                <a:gd name="adj" fmla="val 2488"/>
              </a:avLst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b="1" dirty="0">
                  <a:solidFill>
                    <a:schemeClr val="bg1"/>
                  </a:solidFill>
                </a:rPr>
                <a:t>需求池</a:t>
              </a:r>
              <a:endParaRPr lang="en-US" altLang="zh-CN" sz="1400" b="1" dirty="0">
                <a:solidFill>
                  <a:schemeClr val="bg1"/>
                </a:solidFill>
              </a:endParaRPr>
            </a:p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b="1" dirty="0" smtClean="0">
                  <a:solidFill>
                    <a:schemeClr val="bg1"/>
                  </a:solidFill>
                </a:rPr>
                <a:t>需求</a:t>
              </a:r>
              <a:r>
                <a:rPr lang="zh-CN" altLang="en-US" sz="1400" b="1" dirty="0">
                  <a:solidFill>
                    <a:schemeClr val="bg1"/>
                  </a:solidFill>
                </a:rPr>
                <a:t>细化</a:t>
              </a:r>
              <a:endParaRPr lang="en-US" altLang="zh-CN" sz="1400" b="1" dirty="0">
                <a:solidFill>
                  <a:schemeClr val="bg1"/>
                </a:solidFill>
              </a:endParaRPr>
            </a:p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b="1" dirty="0">
                  <a:solidFill>
                    <a:schemeClr val="bg1"/>
                  </a:solidFill>
                </a:rPr>
                <a:t>需求追溯</a:t>
              </a:r>
              <a:endParaRPr lang="en-US" altLang="zh-CN" sz="1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46" name="直接连接符 145"/>
            <p:cNvCxnSpPr/>
            <p:nvPr/>
          </p:nvCxnSpPr>
          <p:spPr bwMode="auto">
            <a:xfrm>
              <a:off x="448858" y="2958529"/>
              <a:ext cx="788987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/>
          </p:nvCxnSpPr>
          <p:spPr bwMode="auto">
            <a:xfrm>
              <a:off x="455208" y="3295079"/>
              <a:ext cx="790575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圆角矩形 150"/>
            <p:cNvSpPr/>
            <p:nvPr/>
          </p:nvSpPr>
          <p:spPr bwMode="auto">
            <a:xfrm>
              <a:off x="6372711" y="2430517"/>
              <a:ext cx="1082675" cy="1316037"/>
            </a:xfrm>
            <a:prstGeom prst="roundRect">
              <a:avLst>
                <a:gd name="adj" fmla="val 2488"/>
              </a:avLst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b="1" dirty="0">
                  <a:solidFill>
                    <a:schemeClr val="bg1"/>
                  </a:solidFill>
                </a:rPr>
                <a:t>用例设计</a:t>
              </a:r>
              <a:endParaRPr lang="en-US" altLang="zh-CN" sz="1400" b="1" dirty="0">
                <a:solidFill>
                  <a:schemeClr val="bg1"/>
                </a:solidFill>
              </a:endParaRPr>
            </a:p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b="1" dirty="0" smtClean="0">
                  <a:solidFill>
                    <a:schemeClr val="bg1"/>
                  </a:solidFill>
                </a:rPr>
                <a:t>测试计划</a:t>
              </a:r>
              <a:endParaRPr lang="en-US" altLang="zh-CN" sz="1400" b="1" dirty="0">
                <a:solidFill>
                  <a:schemeClr val="bg1"/>
                </a:solidFill>
              </a:endParaRPr>
            </a:p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b="1" dirty="0" smtClean="0">
                  <a:solidFill>
                    <a:schemeClr val="bg1"/>
                  </a:solidFill>
                </a:rPr>
                <a:t>测试执行</a:t>
              </a:r>
              <a:endParaRPr lang="en-US" altLang="zh-CN" sz="1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52" name="直接连接符 151"/>
            <p:cNvCxnSpPr/>
            <p:nvPr/>
          </p:nvCxnSpPr>
          <p:spPr bwMode="auto">
            <a:xfrm>
              <a:off x="6528286" y="2936929"/>
              <a:ext cx="790575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/>
          </p:nvCxnSpPr>
          <p:spPr bwMode="auto">
            <a:xfrm>
              <a:off x="6534636" y="3273479"/>
              <a:ext cx="790575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圆角矩形 156"/>
            <p:cNvSpPr/>
            <p:nvPr/>
          </p:nvSpPr>
          <p:spPr bwMode="auto">
            <a:xfrm>
              <a:off x="282170" y="4295204"/>
              <a:ext cx="1082675" cy="1316037"/>
            </a:xfrm>
            <a:prstGeom prst="roundRect">
              <a:avLst>
                <a:gd name="adj" fmla="val 2488"/>
              </a:avLst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b="1" dirty="0">
                  <a:solidFill>
                    <a:schemeClr val="bg1"/>
                  </a:solidFill>
                </a:rPr>
                <a:t>计划排程</a:t>
              </a:r>
              <a:endParaRPr lang="en-US" altLang="zh-CN" sz="1400" b="1" dirty="0">
                <a:solidFill>
                  <a:schemeClr val="bg1"/>
                </a:solidFill>
              </a:endParaRPr>
            </a:p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b="1" dirty="0">
                  <a:solidFill>
                    <a:schemeClr val="bg1"/>
                  </a:solidFill>
                </a:rPr>
                <a:t>任务看板</a:t>
              </a:r>
              <a:endParaRPr lang="en-US" altLang="zh-CN" sz="1400" b="1" dirty="0">
                <a:solidFill>
                  <a:schemeClr val="bg1"/>
                </a:solidFill>
              </a:endParaRPr>
            </a:p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b="1" dirty="0" smtClean="0">
                  <a:solidFill>
                    <a:schemeClr val="bg1"/>
                  </a:solidFill>
                </a:rPr>
                <a:t>过程监控</a:t>
              </a:r>
              <a:endParaRPr lang="en-US" altLang="zh-CN" sz="1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58" name="直接连接符 157"/>
            <p:cNvCxnSpPr/>
            <p:nvPr/>
          </p:nvCxnSpPr>
          <p:spPr bwMode="auto">
            <a:xfrm>
              <a:off x="437745" y="4801616"/>
              <a:ext cx="788988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/>
          </p:nvCxnSpPr>
          <p:spPr bwMode="auto">
            <a:xfrm>
              <a:off x="444095" y="5136579"/>
              <a:ext cx="790575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圆角矩形 161"/>
            <p:cNvSpPr/>
            <p:nvPr/>
          </p:nvSpPr>
          <p:spPr bwMode="auto">
            <a:xfrm>
              <a:off x="6424599" y="4220591"/>
              <a:ext cx="1081087" cy="1314450"/>
            </a:xfrm>
            <a:prstGeom prst="roundRect">
              <a:avLst>
                <a:gd name="adj" fmla="val 2488"/>
              </a:avLst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dirty="0" smtClean="0">
                  <a:solidFill>
                    <a:schemeClr val="bg1"/>
                  </a:solidFill>
                </a:rPr>
                <a:t>代码库管理</a:t>
              </a:r>
              <a:endParaRPr lang="en-US" altLang="zh-CN" sz="1200" b="1" dirty="0">
                <a:solidFill>
                  <a:schemeClr val="bg1"/>
                </a:solidFill>
              </a:endParaRPr>
            </a:p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b="1" dirty="0" smtClean="0">
                  <a:solidFill>
                    <a:schemeClr val="bg1"/>
                  </a:solidFill>
                </a:rPr>
                <a:t>代码</a:t>
              </a:r>
              <a:r>
                <a:rPr lang="zh-CN" altLang="en-US" sz="1400" b="1" dirty="0">
                  <a:solidFill>
                    <a:schemeClr val="bg1"/>
                  </a:solidFill>
                </a:rPr>
                <a:t>协作</a:t>
              </a:r>
              <a:endParaRPr lang="en-US" altLang="zh-CN" sz="1400" b="1" dirty="0">
                <a:solidFill>
                  <a:schemeClr val="bg1"/>
                </a:solidFill>
              </a:endParaRPr>
            </a:p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b="1" dirty="0" smtClean="0">
                  <a:solidFill>
                    <a:schemeClr val="bg1"/>
                  </a:solidFill>
                </a:rPr>
                <a:t>IDE</a:t>
              </a:r>
              <a:r>
                <a:rPr lang="zh-CN" altLang="en-US" sz="1400" b="1" dirty="0" smtClean="0">
                  <a:solidFill>
                    <a:schemeClr val="bg1"/>
                  </a:solidFill>
                </a:rPr>
                <a:t>集成</a:t>
              </a:r>
              <a:endParaRPr lang="en-US" altLang="zh-CN" sz="1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65" name="直接连接符 164"/>
            <p:cNvCxnSpPr/>
            <p:nvPr/>
          </p:nvCxnSpPr>
          <p:spPr bwMode="auto">
            <a:xfrm>
              <a:off x="6578586" y="4727004"/>
              <a:ext cx="790575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/>
            <p:cNvCxnSpPr/>
            <p:nvPr/>
          </p:nvCxnSpPr>
          <p:spPr bwMode="auto">
            <a:xfrm>
              <a:off x="6584936" y="5061966"/>
              <a:ext cx="790575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椭圆 223"/>
            <p:cNvSpPr/>
            <p:nvPr/>
          </p:nvSpPr>
          <p:spPr bwMode="auto">
            <a:xfrm>
              <a:off x="3811147" y="2263203"/>
              <a:ext cx="454025" cy="452438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dirty="0"/>
                <a:t>4</a:t>
              </a:r>
              <a:endParaRPr lang="zh-CN" altLang="en-US" sz="2400" b="1" dirty="0"/>
            </a:p>
          </p:txBody>
        </p:sp>
        <p:sp>
          <p:nvSpPr>
            <p:cNvPr id="72" name="圆角矩形 71">
              <a:hlinkClick r:id="rId4"/>
            </p:cNvPr>
            <p:cNvSpPr/>
            <p:nvPr/>
          </p:nvSpPr>
          <p:spPr bwMode="auto">
            <a:xfrm>
              <a:off x="8153132" y="4857687"/>
              <a:ext cx="1138238" cy="322262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u="sng" dirty="0" smtClean="0">
                  <a:solidFill>
                    <a:schemeClr val="bg1"/>
                  </a:solidFill>
                </a:rPr>
                <a:t>集成平台</a:t>
              </a:r>
              <a:endParaRPr lang="en-US" altLang="zh-CN" sz="1200" b="1" u="sng" dirty="0">
                <a:solidFill>
                  <a:schemeClr val="bg1"/>
                </a:solidFill>
              </a:endParaRPr>
            </a:p>
          </p:txBody>
        </p:sp>
        <p:sp>
          <p:nvSpPr>
            <p:cNvPr id="73" name="圆角矩形 72">
              <a:hlinkClick r:id="rId4"/>
            </p:cNvPr>
            <p:cNvSpPr/>
            <p:nvPr/>
          </p:nvSpPr>
          <p:spPr bwMode="auto">
            <a:xfrm>
              <a:off x="8153132" y="5246624"/>
              <a:ext cx="1138238" cy="322263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u="sng" dirty="0">
                  <a:solidFill>
                    <a:schemeClr val="bg1"/>
                  </a:solidFill>
                </a:rPr>
                <a:t>集成构建</a:t>
              </a:r>
              <a:endParaRPr lang="en-US" altLang="zh-CN" sz="1200" b="1" u="sng" dirty="0">
                <a:solidFill>
                  <a:schemeClr val="bg1"/>
                </a:solidFill>
              </a:endParaRPr>
            </a:p>
          </p:txBody>
        </p:sp>
        <p:sp>
          <p:nvSpPr>
            <p:cNvPr id="74" name="椭圆 73"/>
            <p:cNvSpPr/>
            <p:nvPr/>
          </p:nvSpPr>
          <p:spPr bwMode="auto">
            <a:xfrm>
              <a:off x="7749907" y="4048062"/>
              <a:ext cx="454025" cy="452437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dirty="0"/>
                <a:t>7</a:t>
              </a:r>
              <a:endParaRPr lang="zh-CN" altLang="en-US" sz="2400" b="1" dirty="0"/>
            </a:p>
          </p:txBody>
        </p:sp>
        <p:sp>
          <p:nvSpPr>
            <p:cNvPr id="88" name="圆角矩形 87"/>
            <p:cNvSpPr/>
            <p:nvPr/>
          </p:nvSpPr>
          <p:spPr bwMode="auto">
            <a:xfrm>
              <a:off x="8043121" y="2344896"/>
              <a:ext cx="1430337" cy="1471613"/>
            </a:xfrm>
            <a:prstGeom prst="roundRect">
              <a:avLst>
                <a:gd name="adj" fmla="val 678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>
                  <a:solidFill>
                    <a:srgbClr val="C00000"/>
                  </a:solidFill>
                </a:rPr>
                <a:t>缺陷</a:t>
              </a:r>
              <a:r>
                <a:rPr lang="zh-CN" altLang="en-US" sz="2000" b="1" dirty="0" smtClean="0">
                  <a:solidFill>
                    <a:srgbClr val="C00000"/>
                  </a:solidFill>
                </a:rPr>
                <a:t>管理</a:t>
              </a:r>
              <a:endParaRPr lang="en-US" altLang="zh-CN" sz="20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89" name="直接连接符 88"/>
            <p:cNvCxnSpPr/>
            <p:nvPr/>
          </p:nvCxnSpPr>
          <p:spPr bwMode="auto">
            <a:xfrm>
              <a:off x="8095508" y="2763107"/>
              <a:ext cx="1429555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chemeClr val="bg1">
                      <a:lumMod val="95000"/>
                      <a:alpha val="0"/>
                    </a:schemeClr>
                  </a:gs>
                  <a:gs pos="33000">
                    <a:srgbClr val="C00000"/>
                  </a:gs>
                  <a:gs pos="74000">
                    <a:srgbClr val="C00000"/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圆角矩形 90">
              <a:hlinkClick r:id="rId4"/>
            </p:cNvPr>
            <p:cNvSpPr/>
            <p:nvPr/>
          </p:nvSpPr>
          <p:spPr bwMode="auto">
            <a:xfrm>
              <a:off x="8252420" y="3329051"/>
              <a:ext cx="1139825" cy="322263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u="sng" dirty="0" smtClean="0">
                  <a:solidFill>
                    <a:schemeClr val="bg1"/>
                  </a:solidFill>
                </a:rPr>
                <a:t>度量</a:t>
              </a:r>
              <a:r>
                <a:rPr lang="zh-CN" altLang="en-US" sz="1200" b="1" u="sng" dirty="0">
                  <a:solidFill>
                    <a:schemeClr val="bg1"/>
                  </a:solidFill>
                </a:rPr>
                <a:t>数据</a:t>
              </a:r>
              <a:endParaRPr lang="en-US" altLang="zh-CN" sz="1200" b="1" u="sng" dirty="0">
                <a:solidFill>
                  <a:schemeClr val="bg1"/>
                </a:solidFill>
              </a:endParaRPr>
            </a:p>
          </p:txBody>
        </p:sp>
        <p:sp>
          <p:nvSpPr>
            <p:cNvPr id="94" name="圆角矩形 93">
              <a:hlinkClick r:id="rId4"/>
            </p:cNvPr>
            <p:cNvSpPr/>
            <p:nvPr/>
          </p:nvSpPr>
          <p:spPr bwMode="auto">
            <a:xfrm>
              <a:off x="8235657" y="2917336"/>
              <a:ext cx="1139825" cy="322263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u="sng" dirty="0" smtClean="0">
                  <a:solidFill>
                    <a:schemeClr val="bg1"/>
                  </a:solidFill>
                </a:rPr>
                <a:t>工作流程</a:t>
              </a:r>
              <a:endParaRPr lang="en-US" altLang="zh-CN" sz="1200" b="1" u="sng" dirty="0">
                <a:solidFill>
                  <a:schemeClr val="bg1"/>
                </a:solidFill>
              </a:endParaRPr>
            </a:p>
          </p:txBody>
        </p:sp>
        <p:sp>
          <p:nvSpPr>
            <p:cNvPr id="95" name="椭圆 94"/>
            <p:cNvSpPr/>
            <p:nvPr/>
          </p:nvSpPr>
          <p:spPr bwMode="auto">
            <a:xfrm>
              <a:off x="7757231" y="2223459"/>
              <a:ext cx="454025" cy="452437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dirty="0"/>
                <a:t>5</a:t>
              </a:r>
              <a:endParaRPr lang="zh-CN" altLang="en-US" sz="2400" b="1" dirty="0"/>
            </a:p>
          </p:txBody>
        </p:sp>
        <p:sp>
          <p:nvSpPr>
            <p:cNvPr id="80" name="椭圆 79"/>
            <p:cNvSpPr/>
            <p:nvPr/>
          </p:nvSpPr>
          <p:spPr bwMode="auto">
            <a:xfrm>
              <a:off x="3041667" y="6175121"/>
              <a:ext cx="454025" cy="454025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dirty="0" smtClean="0"/>
                <a:t>0</a:t>
              </a:r>
              <a:endParaRPr lang="zh-CN" altLang="en-US" sz="2400" b="1" dirty="0"/>
            </a:p>
          </p:txBody>
        </p:sp>
        <p:cxnSp>
          <p:nvCxnSpPr>
            <p:cNvPr id="191" name="肘形连接符 190"/>
            <p:cNvCxnSpPr>
              <a:stCxn id="166" idx="2"/>
              <a:endCxn id="91" idx="2"/>
            </p:cNvCxnSpPr>
            <p:nvPr/>
          </p:nvCxnSpPr>
          <p:spPr bwMode="auto">
            <a:xfrm rot="5400000" flipH="1" flipV="1">
              <a:off x="7025678" y="1885447"/>
              <a:ext cx="30788" cy="3562522"/>
            </a:xfrm>
            <a:prstGeom prst="bentConnector3">
              <a:avLst>
                <a:gd name="adj1" fmla="val -742497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肘形连接符 98"/>
            <p:cNvCxnSpPr>
              <a:stCxn id="109" idx="3"/>
              <a:endCxn id="167" idx="1"/>
            </p:cNvCxnSpPr>
            <p:nvPr/>
          </p:nvCxnSpPr>
          <p:spPr bwMode="auto">
            <a:xfrm flipV="1">
              <a:off x="3299475" y="3001858"/>
              <a:ext cx="949098" cy="238452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圆角矩形 76"/>
            <p:cNvSpPr/>
            <p:nvPr/>
          </p:nvSpPr>
          <p:spPr bwMode="auto">
            <a:xfrm>
              <a:off x="9485657" y="2324120"/>
              <a:ext cx="1360487" cy="1498600"/>
            </a:xfrm>
            <a:prstGeom prst="roundRect">
              <a:avLst>
                <a:gd name="adj" fmla="val 24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78" name="圆角矩形 77"/>
            <p:cNvSpPr/>
            <p:nvPr/>
          </p:nvSpPr>
          <p:spPr bwMode="auto">
            <a:xfrm>
              <a:off x="9642819" y="2405019"/>
              <a:ext cx="1082675" cy="1316037"/>
            </a:xfrm>
            <a:prstGeom prst="roundRect">
              <a:avLst>
                <a:gd name="adj" fmla="val 2488"/>
              </a:avLst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b="1" dirty="0" smtClean="0">
                  <a:solidFill>
                    <a:schemeClr val="bg1"/>
                  </a:solidFill>
                </a:rPr>
                <a:t>流程设计</a:t>
              </a:r>
              <a:endParaRPr lang="en-US" altLang="zh-CN" sz="1400" b="1" dirty="0">
                <a:solidFill>
                  <a:schemeClr val="bg1"/>
                </a:solidFill>
              </a:endParaRPr>
            </a:p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b="1" dirty="0" smtClean="0">
                  <a:solidFill>
                    <a:schemeClr val="bg1"/>
                  </a:solidFill>
                </a:rPr>
                <a:t>缺陷追踪</a:t>
              </a:r>
              <a:endParaRPr lang="en-US" altLang="zh-CN" sz="1400" b="1" dirty="0">
                <a:solidFill>
                  <a:schemeClr val="bg1"/>
                </a:solidFill>
              </a:endParaRPr>
            </a:p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b="1" dirty="0" smtClean="0">
                  <a:solidFill>
                    <a:schemeClr val="bg1"/>
                  </a:solidFill>
                </a:rPr>
                <a:t>缺陷度量</a:t>
              </a:r>
              <a:endParaRPr lang="en-US" altLang="zh-CN" sz="1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79" name="直接连接符 78"/>
            <p:cNvCxnSpPr/>
            <p:nvPr/>
          </p:nvCxnSpPr>
          <p:spPr bwMode="auto">
            <a:xfrm>
              <a:off x="9797374" y="2909571"/>
              <a:ext cx="790575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 bwMode="auto">
            <a:xfrm>
              <a:off x="9803724" y="3246121"/>
              <a:ext cx="790575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圆角矩形 84"/>
            <p:cNvSpPr/>
            <p:nvPr/>
          </p:nvSpPr>
          <p:spPr bwMode="auto">
            <a:xfrm>
              <a:off x="9485657" y="4150755"/>
              <a:ext cx="1360487" cy="1619743"/>
            </a:xfrm>
            <a:prstGeom prst="roundRect">
              <a:avLst>
                <a:gd name="adj" fmla="val 24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93" name="圆角矩形 92"/>
            <p:cNvSpPr/>
            <p:nvPr/>
          </p:nvSpPr>
          <p:spPr bwMode="auto">
            <a:xfrm>
              <a:off x="9642819" y="4231655"/>
              <a:ext cx="1082675" cy="1316037"/>
            </a:xfrm>
            <a:prstGeom prst="roundRect">
              <a:avLst>
                <a:gd name="adj" fmla="val 2488"/>
              </a:avLst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dirty="0" smtClean="0">
                  <a:solidFill>
                    <a:schemeClr val="bg1"/>
                  </a:solidFill>
                </a:rPr>
                <a:t>自动化构建</a:t>
              </a:r>
              <a:endParaRPr lang="en-US" altLang="zh-CN" sz="1200" b="1" dirty="0">
                <a:solidFill>
                  <a:schemeClr val="bg1"/>
                </a:solidFill>
              </a:endParaRPr>
            </a:p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dirty="0" smtClean="0">
                  <a:solidFill>
                    <a:schemeClr val="bg1"/>
                  </a:solidFill>
                </a:rPr>
                <a:t>自动化测试</a:t>
              </a:r>
              <a:endParaRPr lang="en-US" altLang="zh-CN" sz="1400" b="1" dirty="0">
                <a:solidFill>
                  <a:schemeClr val="bg1"/>
                </a:solidFill>
              </a:endParaRPr>
            </a:p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b="1" dirty="0" smtClean="0">
                  <a:solidFill>
                    <a:schemeClr val="bg1"/>
                  </a:solidFill>
                </a:rPr>
                <a:t>UAP-CI</a:t>
              </a:r>
            </a:p>
          </p:txBody>
        </p:sp>
        <p:cxnSp>
          <p:nvCxnSpPr>
            <p:cNvPr id="96" name="直接连接符 95"/>
            <p:cNvCxnSpPr/>
            <p:nvPr/>
          </p:nvCxnSpPr>
          <p:spPr bwMode="auto">
            <a:xfrm>
              <a:off x="9797374" y="4736207"/>
              <a:ext cx="790575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 bwMode="auto">
            <a:xfrm>
              <a:off x="9803724" y="5072757"/>
              <a:ext cx="790575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圆角矩形 100"/>
            <p:cNvSpPr/>
            <p:nvPr/>
          </p:nvSpPr>
          <p:spPr bwMode="auto">
            <a:xfrm>
              <a:off x="10936334" y="2335432"/>
              <a:ext cx="1125001" cy="3435065"/>
            </a:xfrm>
            <a:prstGeom prst="roundRect">
              <a:avLst>
                <a:gd name="adj" fmla="val 24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 smtClean="0">
                  <a:solidFill>
                    <a:srgbClr val="C00000"/>
                  </a:solidFill>
                </a:rPr>
                <a:t>(WIKI)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 smtClean="0">
                  <a:solidFill>
                    <a:srgbClr val="C00000"/>
                  </a:solidFill>
                </a:rPr>
                <a:t>项目协作社区</a:t>
              </a:r>
              <a:endParaRPr lang="en-US" altLang="zh-CN" sz="20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03" name="直接连接符 102"/>
            <p:cNvCxnSpPr/>
            <p:nvPr/>
          </p:nvCxnSpPr>
          <p:spPr bwMode="auto">
            <a:xfrm>
              <a:off x="11881031" y="3098228"/>
              <a:ext cx="0" cy="1866941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chemeClr val="bg1">
                      <a:lumMod val="95000"/>
                      <a:alpha val="0"/>
                    </a:schemeClr>
                  </a:gs>
                  <a:gs pos="33000">
                    <a:srgbClr val="C00000"/>
                  </a:gs>
                  <a:gs pos="74000">
                    <a:srgbClr val="C00000"/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 bwMode="auto">
            <a:xfrm>
              <a:off x="3142445" y="6629146"/>
              <a:ext cx="5988676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chemeClr val="bg1">
                      <a:lumMod val="95000"/>
                      <a:alpha val="0"/>
                    </a:schemeClr>
                  </a:gs>
                  <a:gs pos="33000">
                    <a:srgbClr val="C00000"/>
                  </a:gs>
                  <a:gs pos="74000">
                    <a:srgbClr val="C00000"/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椭圆 117"/>
            <p:cNvSpPr/>
            <p:nvPr/>
          </p:nvSpPr>
          <p:spPr bwMode="auto">
            <a:xfrm>
              <a:off x="11654018" y="2972104"/>
              <a:ext cx="454025" cy="452437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dirty="0" smtClean="0"/>
                <a:t>8</a:t>
              </a:r>
              <a:endParaRPr lang="zh-CN" altLang="en-US" sz="2400" b="1" dirty="0"/>
            </a:p>
          </p:txBody>
        </p:sp>
      </p:grpSp>
      <p:sp>
        <p:nvSpPr>
          <p:cNvPr id="102" name="矩形 101"/>
          <p:cNvSpPr/>
          <p:nvPr/>
        </p:nvSpPr>
        <p:spPr>
          <a:xfrm>
            <a:off x="4708113" y="1041201"/>
            <a:ext cx="6017381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</a:rPr>
              <a:t>集成性：</a:t>
            </a:r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</a:rPr>
              <a:t>各模块间集成性更好</a:t>
            </a:r>
            <a:r>
              <a:rPr lang="zh-CN" altLang="en-US" sz="1600" dirty="0" smtClean="0">
                <a:solidFill>
                  <a:srgbClr val="C00000"/>
                </a:solidFill>
                <a:latin typeface="微软雅黑" panose="020B0503020204020204" pitchFamily="34" charset="-122"/>
              </a:rPr>
              <a:t>，提高使用体验和工作效率</a:t>
            </a:r>
            <a:endParaRPr lang="en-US" altLang="zh-CN" sz="1600" dirty="0">
              <a:solidFill>
                <a:srgbClr val="C00000"/>
              </a:solidFill>
              <a:latin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</a:rPr>
              <a:t>灵活性：</a:t>
            </a:r>
            <a:r>
              <a:rPr lang="zh-CN" altLang="en-US" sz="1600" dirty="0" smtClean="0">
                <a:solidFill>
                  <a:srgbClr val="C00000"/>
                </a:solidFill>
                <a:latin typeface="微软雅黑" panose="020B0503020204020204" pitchFamily="34" charset="-122"/>
              </a:rPr>
              <a:t>可</a:t>
            </a:r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</a:rPr>
              <a:t>整体实施，全面提升，</a:t>
            </a:r>
            <a:r>
              <a:rPr lang="zh-CN" altLang="en-US" sz="1600" dirty="0" smtClean="0">
                <a:solidFill>
                  <a:srgbClr val="C00000"/>
                </a:solidFill>
                <a:latin typeface="微软雅黑" panose="020B0503020204020204" pitchFamily="34" charset="-122"/>
              </a:rPr>
              <a:t>也</a:t>
            </a:r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</a:rPr>
              <a:t>可</a:t>
            </a:r>
            <a:r>
              <a:rPr lang="zh-CN" altLang="en-US" sz="1600" dirty="0" smtClean="0">
                <a:solidFill>
                  <a:srgbClr val="C00000"/>
                </a:solidFill>
                <a:latin typeface="微软雅黑" panose="020B0503020204020204" pitchFamily="34" charset="-122"/>
              </a:rPr>
              <a:t>结合实际</a:t>
            </a:r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</a:rPr>
              <a:t>，各个突破</a:t>
            </a:r>
            <a:endParaRPr lang="en-US" altLang="zh-CN" sz="1600" dirty="0">
              <a:solidFill>
                <a:srgbClr val="C00000"/>
              </a:solidFill>
              <a:latin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</a:rPr>
              <a:t>快速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</a:rPr>
              <a:t>复用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</a:rPr>
              <a:t>：</a:t>
            </a:r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</a:rPr>
              <a:t>通过定制模板快速实施复用最佳实践</a:t>
            </a:r>
            <a:endParaRPr lang="en-US" altLang="zh-CN" sz="1600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圆角矩形 24"/>
          <p:cNvSpPr/>
          <p:nvPr/>
        </p:nvSpPr>
        <p:spPr>
          <a:xfrm>
            <a:off x="365759" y="1358647"/>
            <a:ext cx="4650297" cy="4115561"/>
          </a:xfrm>
          <a:prstGeom prst="roundRect">
            <a:avLst>
              <a:gd name="adj" fmla="val 480"/>
            </a:avLst>
          </a:prstGeom>
          <a:solidFill>
            <a:srgbClr val="92D05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2800" dirty="0" smtClean="0">
                <a:solidFill>
                  <a:srgbClr val="C00000"/>
                </a:solidFill>
              </a:rPr>
              <a:t>YSDP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2061400" y="4274631"/>
            <a:ext cx="1374648" cy="85363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2000" b="1" dirty="0" err="1" smtClean="0">
                <a:solidFill>
                  <a:srgbClr val="C00000"/>
                </a:solidFill>
              </a:rPr>
              <a:t>Gitlab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592264" y="1909734"/>
            <a:ext cx="4151376" cy="2369657"/>
          </a:xfrm>
          <a:prstGeom prst="roundRect">
            <a:avLst>
              <a:gd name="adj" fmla="val 48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2800" dirty="0" smtClean="0">
                <a:solidFill>
                  <a:srgbClr val="C00000"/>
                </a:solidFill>
              </a:rPr>
              <a:t>Jira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762952" y="2947416"/>
            <a:ext cx="1938528" cy="59740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需求管理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2687923" y="3612452"/>
            <a:ext cx="1938528" cy="597408"/>
          </a:xfrm>
          <a:prstGeom prst="roundRect">
            <a:avLst/>
          </a:prstGeom>
          <a:solidFill>
            <a:srgbClr val="C00000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缺陷管理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777366" y="3611023"/>
            <a:ext cx="1901952" cy="59740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测试管理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2140648" y="4687824"/>
            <a:ext cx="1176528" cy="366711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配置管理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762952" y="2447116"/>
            <a:ext cx="3858768" cy="447721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工作门户</a:t>
            </a:r>
            <a:endParaRPr lang="zh-CN" altLang="en-US" b="1" dirty="0"/>
          </a:p>
        </p:txBody>
      </p:sp>
      <p:sp>
        <p:nvSpPr>
          <p:cNvPr id="11" name="圆角矩形 10"/>
          <p:cNvSpPr/>
          <p:nvPr/>
        </p:nvSpPr>
        <p:spPr>
          <a:xfrm>
            <a:off x="2701480" y="2947416"/>
            <a:ext cx="1920240" cy="59740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敏捷开发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592264" y="4295394"/>
            <a:ext cx="1469136" cy="832866"/>
          </a:xfrm>
          <a:prstGeom prst="roundRect">
            <a:avLst>
              <a:gd name="adj" fmla="val 179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2000" b="1" dirty="0" err="1" smtClean="0">
                <a:solidFill>
                  <a:srgbClr val="C00000"/>
                </a:solidFill>
              </a:rPr>
              <a:t>jenkins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436048" y="4279392"/>
            <a:ext cx="1307592" cy="84886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2000" b="1" dirty="0" smtClean="0">
                <a:solidFill>
                  <a:srgbClr val="C00000"/>
                </a:solidFill>
              </a:rPr>
              <a:t>wiki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759904" y="4687824"/>
            <a:ext cx="1133856" cy="367284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持续集成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3512248" y="4671821"/>
            <a:ext cx="1133856" cy="366711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知识管理</a:t>
            </a:r>
          </a:p>
        </p:txBody>
      </p:sp>
      <p:sp>
        <p:nvSpPr>
          <p:cNvPr id="17" name="标题 3"/>
          <p:cNvSpPr txBox="1">
            <a:spLocks/>
          </p:cNvSpPr>
          <p:nvPr/>
        </p:nvSpPr>
        <p:spPr>
          <a:xfrm>
            <a:off x="6873110" y="329026"/>
            <a:ext cx="3787269" cy="227320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lnSpc>
                <a:spcPct val="150000"/>
              </a:lnSpc>
              <a:defRPr/>
            </a:pPr>
            <a:r>
              <a:rPr lang="zh-CN" altLang="en-US" sz="2000" b="1" kern="0" dirty="0" smtClean="0">
                <a:solidFill>
                  <a:prstClr val="white">
                    <a:lumMod val="50000"/>
                  </a:prstClr>
                </a:solidFill>
              </a:rPr>
              <a:t>我们使用</a:t>
            </a:r>
            <a:r>
              <a:rPr lang="en-US" altLang="zh-CN" sz="2000" b="1" kern="0" dirty="0" smtClean="0">
                <a:solidFill>
                  <a:prstClr val="white">
                    <a:lumMod val="50000"/>
                  </a:prstClr>
                </a:solidFill>
              </a:rPr>
              <a:t>UAP-ESB</a:t>
            </a:r>
            <a:r>
              <a:rPr lang="zh-CN" altLang="en-US" sz="2000" b="1" kern="0" dirty="0" smtClean="0">
                <a:solidFill>
                  <a:prstClr val="white">
                    <a:lumMod val="50000"/>
                  </a:prstClr>
                </a:solidFill>
              </a:rPr>
              <a:t>产品支持</a:t>
            </a:r>
            <a:r>
              <a:rPr lang="en-US" altLang="zh-CN" sz="2000" b="1" kern="0" dirty="0" smtClean="0">
                <a:solidFill>
                  <a:prstClr val="white">
                    <a:lumMod val="50000"/>
                  </a:prstClr>
                </a:solidFill>
              </a:rPr>
              <a:t>YSDP</a:t>
            </a:r>
            <a:r>
              <a:rPr lang="zh-CN" altLang="en-US" sz="2000" b="1" kern="0" dirty="0" smtClean="0">
                <a:solidFill>
                  <a:prstClr val="white">
                    <a:lumMod val="50000"/>
                  </a:prstClr>
                </a:solidFill>
              </a:rPr>
              <a:t>平台和外部各平台的通信和数据交互，能够很好地保证系统的稳定性和防止信息丢失</a:t>
            </a:r>
            <a:r>
              <a:rPr lang="en-US" altLang="zh-CN" sz="2400" b="1" kern="0" dirty="0">
                <a:solidFill>
                  <a:prstClr val="white">
                    <a:lumMod val="50000"/>
                  </a:prstClr>
                </a:solidFill>
              </a:rPr>
              <a:t>				       </a:t>
            </a:r>
            <a:r>
              <a:rPr lang="zh-CN" altLang="en-US" sz="1400" b="1" kern="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zh-CN" sz="1400" b="1" kern="0" dirty="0">
                <a:solidFill>
                  <a:prstClr val="white">
                    <a:lumMod val="50000"/>
                  </a:prstClr>
                </a:solidFill>
              </a:rPr>
              <a:t>				 </a:t>
            </a:r>
            <a:r>
              <a:rPr lang="en-US" altLang="zh-CN" sz="1400" b="1" kern="0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400" b="1" kern="0" dirty="0" smtClean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400" b="1" kern="0" dirty="0" smtClean="0">
                <a:solidFill>
                  <a:prstClr val="white">
                    <a:lumMod val="50000"/>
                  </a:prstClr>
                </a:solidFill>
              </a:rPr>
              <a:t>             </a:t>
            </a:r>
            <a:endParaRPr lang="zh-CN" altLang="en-US" sz="1400" b="1" kern="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6954642" y="2325196"/>
            <a:ext cx="370573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6230319" y="1025971"/>
            <a:ext cx="590994" cy="548305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200" b="1" dirty="0" smtClean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4" name="标题 1"/>
          <p:cNvSpPr>
            <a:spLocks noGrp="1"/>
          </p:cNvSpPr>
          <p:nvPr>
            <p:ph type="title"/>
          </p:nvPr>
        </p:nvSpPr>
        <p:spPr>
          <a:xfrm>
            <a:off x="144780" y="139382"/>
            <a:ext cx="10515600" cy="50165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sz="2800" b="1" dirty="0" smtClean="0">
                <a:solidFill>
                  <a:srgbClr val="C00000"/>
                </a:solidFill>
                <a:latin typeface="+mn-lt"/>
              </a:rPr>
              <a:t>5.</a:t>
            </a:r>
            <a:r>
              <a:rPr lang="zh-CN" altLang="en-US" sz="2800" b="1" dirty="0" smtClean="0">
                <a:solidFill>
                  <a:srgbClr val="C00000"/>
                </a:solidFill>
                <a:latin typeface="+mn-lt"/>
              </a:rPr>
              <a:t>缺陷管理</a:t>
            </a:r>
            <a:r>
              <a:rPr lang="en-US" altLang="zh-CN" sz="2800" b="1" dirty="0" smtClean="0">
                <a:solidFill>
                  <a:srgbClr val="C00000"/>
                </a:solidFill>
                <a:latin typeface="+mn-lt"/>
              </a:rPr>
              <a:t>-</a:t>
            </a:r>
            <a:r>
              <a:rPr lang="zh-CN" altLang="en-US" sz="2800" b="1" dirty="0" smtClean="0">
                <a:solidFill>
                  <a:srgbClr val="C00000"/>
                </a:solidFill>
                <a:latin typeface="+mn-lt"/>
              </a:rPr>
              <a:t>成熟的系统集成方案</a:t>
            </a:r>
            <a:endParaRPr lang="zh-CN" altLang="en-US" sz="28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6132386" y="2910078"/>
            <a:ext cx="2654991" cy="1107946"/>
          </a:xfrm>
          <a:prstGeom prst="roundRect">
            <a:avLst>
              <a:gd name="adj" fmla="val 48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600" b="1" dirty="0">
                <a:solidFill>
                  <a:srgbClr val="C00000"/>
                </a:solidFill>
              </a:rPr>
              <a:t>CQ</a:t>
            </a:r>
            <a:r>
              <a:rPr lang="zh-CN" altLang="en-US" sz="1600" b="1" dirty="0">
                <a:solidFill>
                  <a:srgbClr val="C00000"/>
                </a:solidFill>
              </a:rPr>
              <a:t>或其他</a:t>
            </a:r>
            <a:r>
              <a:rPr lang="en-US" altLang="zh-CN" sz="1600" b="1" dirty="0">
                <a:solidFill>
                  <a:srgbClr val="C00000"/>
                </a:solidFill>
              </a:rPr>
              <a:t>BUG</a:t>
            </a:r>
            <a:r>
              <a:rPr lang="zh-CN" altLang="en-US" sz="1400" b="1" dirty="0">
                <a:solidFill>
                  <a:srgbClr val="C00000"/>
                </a:solidFill>
              </a:rPr>
              <a:t>系统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6700500" y="3351897"/>
            <a:ext cx="1528000" cy="461866"/>
          </a:xfrm>
          <a:prstGeom prst="roundRect">
            <a:avLst/>
          </a:prstGeom>
          <a:solidFill>
            <a:srgbClr val="C00000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缺陷管理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6132386" y="4310635"/>
            <a:ext cx="2654991" cy="464245"/>
          </a:xfrm>
          <a:prstGeom prst="roundRect">
            <a:avLst>
              <a:gd name="adj" fmla="val 48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b="1" dirty="0" err="1" smtClean="0">
                <a:solidFill>
                  <a:srgbClr val="C00000"/>
                </a:solidFill>
              </a:rPr>
              <a:t>Ysupport</a:t>
            </a:r>
            <a:r>
              <a:rPr lang="zh-CN" altLang="en-US" b="1" dirty="0" smtClean="0">
                <a:solidFill>
                  <a:srgbClr val="C00000"/>
                </a:solidFill>
              </a:rPr>
              <a:t>系统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6132386" y="5025203"/>
            <a:ext cx="2654991" cy="464245"/>
          </a:xfrm>
          <a:prstGeom prst="roundRect">
            <a:avLst>
              <a:gd name="adj" fmla="val 48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b="1" dirty="0" smtClean="0">
                <a:solidFill>
                  <a:srgbClr val="C00000"/>
                </a:solidFill>
              </a:rPr>
              <a:t>其他外部系统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4979704" y="2897028"/>
            <a:ext cx="1152682" cy="2579370"/>
          </a:xfrm>
          <a:prstGeom prst="roundRect">
            <a:avLst>
              <a:gd name="adj" fmla="val 480"/>
            </a:avLst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</a:rPr>
              <a:t>UAP</a:t>
            </a:r>
          </a:p>
          <a:p>
            <a:pPr algn="ctr"/>
            <a:r>
              <a:rPr lang="en-US" altLang="zh-CN" sz="2000" b="1" dirty="0" smtClean="0">
                <a:solidFill>
                  <a:schemeClr val="bg1"/>
                </a:solidFill>
              </a:rPr>
              <a:t>ESB-MQ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28" name="直接箭头连接符 27"/>
          <p:cNvCxnSpPr>
            <a:stCxn id="19" idx="4"/>
          </p:cNvCxnSpPr>
          <p:nvPr/>
        </p:nvCxnSpPr>
        <p:spPr>
          <a:xfrm flipH="1">
            <a:off x="5611770" y="1574276"/>
            <a:ext cx="914046" cy="135725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5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500" y="804671"/>
            <a:ext cx="3590925" cy="293865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814" y="804670"/>
            <a:ext cx="3524250" cy="293865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875" y="3743325"/>
            <a:ext cx="3638550" cy="28602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4623" y="3743324"/>
            <a:ext cx="3559015" cy="286027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44780" y="139382"/>
            <a:ext cx="10515600" cy="50165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sz="2800" b="1" dirty="0" smtClean="0">
                <a:solidFill>
                  <a:srgbClr val="C00000"/>
                </a:solidFill>
                <a:latin typeface="+mn-lt"/>
              </a:rPr>
              <a:t>5.</a:t>
            </a:r>
            <a:r>
              <a:rPr lang="zh-CN" altLang="en-US" sz="2800" b="1" dirty="0" smtClean="0">
                <a:solidFill>
                  <a:srgbClr val="C00000"/>
                </a:solidFill>
                <a:latin typeface="+mn-lt"/>
              </a:rPr>
              <a:t>缺陷管理</a:t>
            </a:r>
            <a:r>
              <a:rPr lang="en-US" altLang="zh-CN" sz="2800" b="1" dirty="0" smtClean="0">
                <a:solidFill>
                  <a:srgbClr val="C00000"/>
                </a:solidFill>
                <a:latin typeface="+mn-lt"/>
              </a:rPr>
              <a:t>-</a:t>
            </a:r>
            <a:r>
              <a:rPr lang="zh-CN" altLang="en-US" sz="2800" b="1" dirty="0" smtClean="0">
                <a:solidFill>
                  <a:srgbClr val="C00000"/>
                </a:solidFill>
                <a:latin typeface="+mn-lt"/>
              </a:rPr>
              <a:t>度量统计</a:t>
            </a:r>
            <a:endParaRPr lang="zh-CN" altLang="en-US" sz="2800" b="1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4136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 txBox="1">
            <a:spLocks/>
          </p:cNvSpPr>
          <p:nvPr/>
        </p:nvSpPr>
        <p:spPr>
          <a:xfrm>
            <a:off x="1866900" y="325438"/>
            <a:ext cx="7772400" cy="84455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>
              <a:defRPr/>
            </a:pPr>
            <a:r>
              <a:rPr lang="en-US" altLang="zh-CN" b="1" kern="0" dirty="0"/>
              <a:t>6</a:t>
            </a:r>
            <a:r>
              <a:rPr lang="en-US" altLang="zh-CN" b="1" kern="0" dirty="0" smtClean="0"/>
              <a:t>.</a:t>
            </a:r>
            <a:r>
              <a:rPr lang="zh-CN" altLang="en-US" b="1" kern="0" dirty="0" smtClean="0"/>
              <a:t>配置管理</a:t>
            </a:r>
            <a:r>
              <a:rPr lang="en-US" altLang="zh-CN" b="1" kern="0" dirty="0"/>
              <a:t/>
            </a:r>
            <a:br>
              <a:rPr lang="en-US" altLang="zh-CN" b="1" kern="0" dirty="0"/>
            </a:br>
            <a:r>
              <a:rPr lang="en-US" altLang="zh-CN" b="1" kern="0" dirty="0"/>
              <a:t>					       </a:t>
            </a:r>
            <a:r>
              <a:rPr lang="zh-CN" altLang="en-US" sz="2400" b="1" kern="0" dirty="0"/>
              <a:t>   </a:t>
            </a:r>
            <a:r>
              <a:rPr lang="en-US" altLang="zh-CN" sz="2400" b="1" kern="0" dirty="0"/>
              <a:t>				                             </a:t>
            </a:r>
            <a:endParaRPr lang="zh-CN" altLang="en-US" sz="2400" b="1" kern="0" dirty="0"/>
          </a:p>
        </p:txBody>
      </p:sp>
      <p:sp>
        <p:nvSpPr>
          <p:cNvPr id="6" name="标题 3"/>
          <p:cNvSpPr txBox="1">
            <a:spLocks/>
          </p:cNvSpPr>
          <p:nvPr/>
        </p:nvSpPr>
        <p:spPr>
          <a:xfrm>
            <a:off x="2209800" y="990600"/>
            <a:ext cx="7315200" cy="244475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>
              <a:defRPr/>
            </a:pPr>
            <a:r>
              <a:rPr lang="en-US" altLang="zh-CN" kern="0" dirty="0"/>
              <a:t>	</a:t>
            </a:r>
            <a:br>
              <a:rPr lang="en-US" altLang="zh-CN" kern="0" dirty="0"/>
            </a:br>
            <a:r>
              <a:rPr lang="en-US" altLang="zh-CN" kern="0" dirty="0"/>
              <a:t>					</a:t>
            </a:r>
            <a:r>
              <a:rPr lang="en-US" altLang="zh-CN" kern="0" dirty="0">
                <a:solidFill>
                  <a:prstClr val="white">
                    <a:lumMod val="65000"/>
                  </a:prstClr>
                </a:solidFill>
              </a:rPr>
              <a:t>       </a:t>
            </a:r>
            <a:r>
              <a:rPr lang="zh-CN" altLang="en-US" sz="2400" kern="0" dirty="0">
                <a:solidFill>
                  <a:prstClr val="white">
                    <a:lumMod val="65000"/>
                  </a:prstClr>
                </a:solidFill>
              </a:rPr>
              <a:t>   </a:t>
            </a:r>
            <a:r>
              <a:rPr lang="en-US" altLang="zh-CN" sz="2400" kern="0" dirty="0">
                <a:solidFill>
                  <a:prstClr val="white">
                    <a:lumMod val="65000"/>
                  </a:prstClr>
                </a:solidFill>
              </a:rPr>
              <a:t>				 </a:t>
            </a:r>
            <a:r>
              <a:rPr lang="en-US" altLang="zh-CN" sz="2400" kern="0" dirty="0">
                <a:solidFill>
                  <a:prstClr val="white">
                    <a:lumMod val="6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2400" kern="0" dirty="0" smtClean="0">
                <a:solidFill>
                  <a:prstClr val="white">
                    <a:lumMod val="6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2400" kern="0" dirty="0" smtClean="0">
                <a:solidFill>
                  <a:prstClr val="white">
                    <a:lumMod val="65000"/>
                  </a:prstClr>
                </a:solidFill>
              </a:rPr>
              <a:t>             </a:t>
            </a:r>
            <a:endParaRPr lang="zh-CN" altLang="en-US" sz="2400" kern="0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743288" y="1164083"/>
            <a:ext cx="601964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3000">
                  <a:srgbClr val="C00000"/>
                </a:gs>
                <a:gs pos="74000">
                  <a:srgbClr val="C00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标题 3"/>
          <p:cNvSpPr txBox="1">
            <a:spLocks/>
          </p:cNvSpPr>
          <p:nvPr/>
        </p:nvSpPr>
        <p:spPr>
          <a:xfrm>
            <a:off x="5038725" y="1874838"/>
            <a:ext cx="5807075" cy="55880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zh-CN" altLang="en-US" sz="2400" b="1" dirty="0" smtClean="0">
                <a:solidFill>
                  <a:prstClr val="white">
                    <a:lumMod val="65000"/>
                  </a:prstClr>
                </a:solidFill>
              </a:rPr>
              <a:t>基于</a:t>
            </a:r>
            <a:r>
              <a:rPr lang="en-US" altLang="zh-CN" sz="2400" b="1" dirty="0" smtClean="0">
                <a:solidFill>
                  <a:prstClr val="white">
                    <a:lumMod val="65000"/>
                  </a:prstClr>
                </a:solidFill>
              </a:rPr>
              <a:t>GIT</a:t>
            </a:r>
            <a:r>
              <a:rPr lang="zh-CN" altLang="en-US" sz="2400" b="1" dirty="0">
                <a:solidFill>
                  <a:prstClr val="white">
                    <a:lumMod val="65000"/>
                  </a:prstClr>
                </a:solidFill>
              </a:rPr>
              <a:t>、</a:t>
            </a:r>
            <a:r>
              <a:rPr lang="zh-CN" altLang="en-US" sz="2400" b="1" dirty="0" smtClean="0">
                <a:solidFill>
                  <a:prstClr val="white">
                    <a:lumMod val="65000"/>
                  </a:prstClr>
                </a:solidFill>
              </a:rPr>
              <a:t>高效、灵活、分布式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</a:rPr>
              <a:t>			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</a:rPr>
              <a:t>             </a:t>
            </a:r>
            <a:endParaRPr lang="zh-CN" altLang="en-US" sz="1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111375" y="1795463"/>
            <a:ext cx="2614613" cy="595312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prstClr val="white"/>
                </a:solidFill>
              </a:rPr>
              <a:t>代码管理</a:t>
            </a:r>
            <a:endParaRPr lang="en-US" altLang="zh-CN" sz="2800" b="1" dirty="0">
              <a:solidFill>
                <a:prstClr val="white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127250" y="3902074"/>
            <a:ext cx="2598738" cy="593725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solidFill>
                  <a:prstClr val="white"/>
                </a:solidFill>
              </a:rPr>
              <a:t>统一集成开发环境</a:t>
            </a:r>
            <a:endParaRPr lang="en-US" altLang="zh-CN" sz="2000" b="1" dirty="0">
              <a:solidFill>
                <a:prstClr val="white"/>
              </a:solidFill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2127250" y="2425700"/>
            <a:ext cx="84582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1865313" y="4559924"/>
            <a:ext cx="84582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 57"/>
          <p:cNvSpPr/>
          <p:nvPr/>
        </p:nvSpPr>
        <p:spPr>
          <a:xfrm>
            <a:off x="1425575" y="1771650"/>
            <a:ext cx="685800" cy="685800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200" b="1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1425575" y="3856036"/>
            <a:ext cx="685800" cy="685800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200" b="1" dirty="0" smtClean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1427162" y="2777331"/>
            <a:ext cx="685800" cy="685800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200" b="1" dirty="0" smtClean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9" name="标题 3"/>
          <p:cNvSpPr txBox="1">
            <a:spLocks/>
          </p:cNvSpPr>
          <p:nvPr/>
        </p:nvSpPr>
        <p:spPr>
          <a:xfrm>
            <a:off x="5038725" y="3856036"/>
            <a:ext cx="5545137" cy="55880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zh-CN" altLang="en-US" sz="2000" b="1" dirty="0" smtClean="0">
                <a:solidFill>
                  <a:prstClr val="white">
                    <a:lumMod val="65000"/>
                  </a:prstClr>
                </a:solidFill>
              </a:rPr>
              <a:t>在</a:t>
            </a:r>
            <a:r>
              <a:rPr lang="en-US" altLang="zh-CN" sz="2000" b="1" dirty="0" smtClean="0">
                <a:solidFill>
                  <a:prstClr val="white">
                    <a:lumMod val="65000"/>
                  </a:prstClr>
                </a:solidFill>
              </a:rPr>
              <a:t>IDE</a:t>
            </a:r>
            <a:r>
              <a:rPr lang="zh-CN" altLang="en-US" sz="2000" b="1" dirty="0" smtClean="0">
                <a:solidFill>
                  <a:prstClr val="white">
                    <a:lumMod val="65000"/>
                  </a:prstClr>
                </a:solidFill>
              </a:rPr>
              <a:t>中集成</a:t>
            </a:r>
            <a:r>
              <a:rPr lang="en-US" altLang="zh-CN" sz="2000" b="1" dirty="0" err="1" smtClean="0">
                <a:solidFill>
                  <a:prstClr val="white">
                    <a:lumMod val="65000"/>
                  </a:prstClr>
                </a:solidFill>
              </a:rPr>
              <a:t>Git</a:t>
            </a:r>
            <a:r>
              <a:rPr lang="zh-CN" altLang="en-US" sz="2000" b="1" dirty="0" smtClean="0">
                <a:solidFill>
                  <a:prstClr val="white">
                    <a:lumMod val="65000"/>
                  </a:prstClr>
                </a:solidFill>
              </a:rPr>
              <a:t>插件、待办任务列表，并实现代码提交与任务的自动关联</a:t>
            </a:r>
            <a:r>
              <a:rPr lang="en-US" altLang="zh-CN" sz="2400" kern="0" dirty="0">
                <a:solidFill>
                  <a:prstClr val="white">
                    <a:lumMod val="50000"/>
                  </a:prstClr>
                </a:solidFill>
              </a:rPr>
              <a:t/>
            </a:r>
            <a:br>
              <a:rPr lang="en-US" altLang="zh-CN" sz="2400" kern="0" dirty="0">
                <a:solidFill>
                  <a:prstClr val="white">
                    <a:lumMod val="50000"/>
                  </a:prstClr>
                </a:solidFill>
              </a:rPr>
            </a:br>
            <a:r>
              <a:rPr lang="en-US" altLang="zh-CN" sz="2400" kern="0" dirty="0">
                <a:solidFill>
                  <a:prstClr val="white">
                    <a:lumMod val="50000"/>
                  </a:prstClr>
                </a:solidFill>
              </a:rPr>
              <a:t>					       </a:t>
            </a:r>
            <a:r>
              <a:rPr lang="zh-CN" altLang="en-US" sz="1400" kern="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zh-CN" sz="1400" kern="0" dirty="0">
                <a:solidFill>
                  <a:prstClr val="white">
                    <a:lumMod val="50000"/>
                  </a:prstClr>
                </a:solidFill>
              </a:rPr>
              <a:t>				 </a:t>
            </a:r>
            <a:r>
              <a:rPr lang="en-US" altLang="zh-CN" sz="1400" kern="0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400" kern="0" dirty="0" smtClean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400" kern="0" dirty="0" smtClean="0">
                <a:solidFill>
                  <a:prstClr val="white">
                    <a:lumMod val="50000"/>
                  </a:prstClr>
                </a:solidFill>
              </a:rPr>
              <a:t>             </a:t>
            </a:r>
            <a:endParaRPr lang="zh-CN" altLang="en-US" sz="14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125662" y="2829719"/>
            <a:ext cx="2600325" cy="595312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prstClr val="white"/>
                </a:solidFill>
              </a:rPr>
              <a:t>代码协作</a:t>
            </a:r>
            <a:endParaRPr lang="en-US" altLang="zh-CN" sz="2800" b="1" dirty="0">
              <a:solidFill>
                <a:prstClr val="white"/>
              </a:solidFill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125662" y="3466306"/>
            <a:ext cx="84582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标题 3"/>
          <p:cNvSpPr txBox="1">
            <a:spLocks/>
          </p:cNvSpPr>
          <p:nvPr/>
        </p:nvSpPr>
        <p:spPr>
          <a:xfrm>
            <a:off x="5038725" y="2869362"/>
            <a:ext cx="7003021" cy="557212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zh-CN" altLang="en-US" sz="2400" b="1" dirty="0">
                <a:solidFill>
                  <a:prstClr val="white">
                    <a:lumMod val="65000"/>
                  </a:prstClr>
                </a:solidFill>
              </a:rPr>
              <a:t>基于</a:t>
            </a:r>
            <a:r>
              <a:rPr lang="en-US" altLang="zh-CN" sz="2400" b="1" dirty="0" err="1" smtClean="0">
                <a:solidFill>
                  <a:prstClr val="white">
                    <a:lumMod val="65000"/>
                  </a:prstClr>
                </a:solidFill>
              </a:rPr>
              <a:t>git</a:t>
            </a:r>
            <a:r>
              <a:rPr lang="zh-CN" altLang="en-US" sz="2400" b="1" dirty="0">
                <a:solidFill>
                  <a:prstClr val="white">
                    <a:lumMod val="65000"/>
                  </a:prstClr>
                </a:solidFill>
              </a:rPr>
              <a:t>、</a:t>
            </a:r>
            <a:r>
              <a:rPr lang="zh-CN" altLang="en-US" sz="2400" b="1" dirty="0" smtClean="0">
                <a:solidFill>
                  <a:prstClr val="white">
                    <a:lumMod val="65000"/>
                  </a:prstClr>
                </a:solidFill>
              </a:rPr>
              <a:t>线上代码查看、评论、合并、审查</a:t>
            </a:r>
            <a:r>
              <a:rPr lang="en-US" altLang="zh-CN" sz="2400" b="1" dirty="0">
                <a:solidFill>
                  <a:prstClr val="white">
                    <a:lumMod val="65000"/>
                  </a:prstClr>
                </a:solidFill>
              </a:rPr>
              <a:t/>
            </a:r>
            <a:br>
              <a:rPr lang="en-US" altLang="zh-CN" sz="2400" b="1" dirty="0">
                <a:solidFill>
                  <a:prstClr val="white">
                    <a:lumMod val="65000"/>
                  </a:prstClr>
                </a:solidFill>
              </a:rPr>
            </a:b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				       </a:t>
            </a:r>
            <a:r>
              <a:rPr lang="zh-CN" altLang="en-US" sz="1600" kern="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</a:rPr>
              <a:t>	</a:t>
            </a:r>
            <a:endParaRPr lang="zh-CN" altLang="en-US" sz="1600" kern="0" dirty="0">
              <a:solidFill>
                <a:prstClr val="white">
                  <a:lumMod val="50000"/>
                </a:prstClr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960" y="2588631"/>
            <a:ext cx="2794000" cy="1955800"/>
          </a:xfrm>
          <a:prstGeom prst="rect">
            <a:avLst/>
          </a:prstGeom>
        </p:spPr>
      </p:pic>
      <p:sp>
        <p:nvSpPr>
          <p:cNvPr id="4" name="标题 3"/>
          <p:cNvSpPr txBox="1">
            <a:spLocks/>
          </p:cNvSpPr>
          <p:nvPr/>
        </p:nvSpPr>
        <p:spPr>
          <a:xfrm>
            <a:off x="1866900" y="325438"/>
            <a:ext cx="7772400" cy="84455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>
              <a:defRPr/>
            </a:pPr>
            <a:r>
              <a:rPr lang="en-US" altLang="zh-CN" b="1" kern="0" dirty="0"/>
              <a:t>6</a:t>
            </a:r>
            <a:r>
              <a:rPr lang="en-US" altLang="zh-CN" b="1" kern="0" dirty="0" smtClean="0"/>
              <a:t>.</a:t>
            </a:r>
            <a:r>
              <a:rPr lang="zh-CN" altLang="en-US" b="1" kern="0" dirty="0" smtClean="0"/>
              <a:t>配置管理</a:t>
            </a:r>
            <a:r>
              <a:rPr lang="en-US" altLang="zh-CN" b="1" kern="0" dirty="0"/>
              <a:t/>
            </a:r>
            <a:br>
              <a:rPr lang="en-US" altLang="zh-CN" b="1" kern="0" dirty="0"/>
            </a:br>
            <a:r>
              <a:rPr lang="en-US" altLang="zh-CN" b="1" kern="0" dirty="0"/>
              <a:t>					       </a:t>
            </a:r>
            <a:r>
              <a:rPr lang="zh-CN" altLang="en-US" sz="2400" b="1" kern="0" dirty="0"/>
              <a:t>   </a:t>
            </a:r>
            <a:r>
              <a:rPr lang="en-US" altLang="zh-CN" sz="2400" b="1" kern="0" dirty="0"/>
              <a:t>				                             </a:t>
            </a:r>
            <a:endParaRPr lang="zh-CN" altLang="en-US" sz="2400" b="1" kern="0" dirty="0"/>
          </a:p>
        </p:txBody>
      </p:sp>
      <p:sp>
        <p:nvSpPr>
          <p:cNvPr id="6" name="标题 3"/>
          <p:cNvSpPr txBox="1">
            <a:spLocks/>
          </p:cNvSpPr>
          <p:nvPr/>
        </p:nvSpPr>
        <p:spPr>
          <a:xfrm>
            <a:off x="2209800" y="990600"/>
            <a:ext cx="7315200" cy="244475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>
              <a:defRPr/>
            </a:pPr>
            <a:r>
              <a:rPr lang="en-US" altLang="zh-CN" kern="0" dirty="0"/>
              <a:t>	</a:t>
            </a:r>
            <a:br>
              <a:rPr lang="en-US" altLang="zh-CN" kern="0" dirty="0"/>
            </a:br>
            <a:r>
              <a:rPr lang="en-US" altLang="zh-CN" kern="0" dirty="0"/>
              <a:t>					</a:t>
            </a:r>
            <a:r>
              <a:rPr lang="en-US" altLang="zh-CN" kern="0" dirty="0">
                <a:solidFill>
                  <a:prstClr val="white">
                    <a:lumMod val="65000"/>
                  </a:prstClr>
                </a:solidFill>
              </a:rPr>
              <a:t>       </a:t>
            </a:r>
            <a:r>
              <a:rPr lang="zh-CN" altLang="en-US" sz="2400" kern="0" dirty="0">
                <a:solidFill>
                  <a:prstClr val="white">
                    <a:lumMod val="65000"/>
                  </a:prstClr>
                </a:solidFill>
              </a:rPr>
              <a:t>   </a:t>
            </a:r>
            <a:r>
              <a:rPr lang="en-US" altLang="zh-CN" sz="2400" kern="0" dirty="0">
                <a:solidFill>
                  <a:prstClr val="white">
                    <a:lumMod val="65000"/>
                  </a:prstClr>
                </a:solidFill>
              </a:rPr>
              <a:t>				 </a:t>
            </a:r>
            <a:r>
              <a:rPr lang="en-US" altLang="zh-CN" sz="2400" kern="0" dirty="0">
                <a:solidFill>
                  <a:prstClr val="white">
                    <a:lumMod val="6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2400" kern="0" dirty="0" smtClean="0">
                <a:solidFill>
                  <a:prstClr val="white">
                    <a:lumMod val="6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2400" kern="0" dirty="0" smtClean="0">
                <a:solidFill>
                  <a:prstClr val="white">
                    <a:lumMod val="65000"/>
                  </a:prstClr>
                </a:solidFill>
              </a:rPr>
              <a:t>             </a:t>
            </a:r>
            <a:endParaRPr lang="zh-CN" altLang="en-US" sz="2400" kern="0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743288" y="1164083"/>
            <a:ext cx="601964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3000">
                  <a:srgbClr val="C00000"/>
                </a:gs>
                <a:gs pos="74000">
                  <a:srgbClr val="C00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标题 3"/>
          <p:cNvSpPr txBox="1">
            <a:spLocks/>
          </p:cNvSpPr>
          <p:nvPr/>
        </p:nvSpPr>
        <p:spPr>
          <a:xfrm>
            <a:off x="5038725" y="1874838"/>
            <a:ext cx="5807075" cy="55880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zh-CN" altLang="en-US" sz="2400" b="1" dirty="0" smtClean="0">
                <a:solidFill>
                  <a:prstClr val="white">
                    <a:lumMod val="65000"/>
                  </a:prstClr>
                </a:solidFill>
              </a:rPr>
              <a:t>基于</a:t>
            </a:r>
            <a:r>
              <a:rPr lang="en-US" altLang="zh-CN" sz="2400" b="1" dirty="0" smtClean="0">
                <a:solidFill>
                  <a:prstClr val="white">
                    <a:lumMod val="65000"/>
                  </a:prstClr>
                </a:solidFill>
              </a:rPr>
              <a:t>GIT</a:t>
            </a:r>
            <a:r>
              <a:rPr lang="zh-CN" altLang="en-US" sz="2400" b="1" dirty="0" smtClean="0">
                <a:solidFill>
                  <a:prstClr val="white">
                    <a:lumMod val="65000"/>
                  </a:prstClr>
                </a:solidFill>
              </a:rPr>
              <a:t>的分布式代码管理方案</a:t>
            </a:r>
            <a:r>
              <a:rPr lang="en-US" altLang="zh-CN" sz="2400" b="1" dirty="0">
                <a:solidFill>
                  <a:prstClr val="white">
                    <a:lumMod val="65000"/>
                  </a:prstClr>
                </a:solidFill>
              </a:rPr>
              <a:t>	</a:t>
            </a: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/>
            </a:r>
            <a:b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</a:b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				       </a:t>
            </a:r>
            <a:r>
              <a:rPr lang="zh-CN" altLang="en-US" sz="1600" kern="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</a:rPr>
              <a:t>				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</a:rPr>
              <a:t>             </a:t>
            </a:r>
            <a:endParaRPr lang="zh-CN" altLang="en-US" sz="1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111375" y="1795463"/>
            <a:ext cx="2614613" cy="595312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prstClr val="white"/>
                </a:solidFill>
              </a:rPr>
              <a:t>代码管理</a:t>
            </a:r>
            <a:endParaRPr lang="en-US" altLang="zh-CN" sz="2800" b="1" dirty="0">
              <a:solidFill>
                <a:prstClr val="white"/>
              </a:solidFill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1425575" y="1771650"/>
            <a:ext cx="685800" cy="685800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200" b="1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7" name="标题 3"/>
          <p:cNvSpPr txBox="1">
            <a:spLocks/>
          </p:cNvSpPr>
          <p:nvPr/>
        </p:nvSpPr>
        <p:spPr>
          <a:xfrm>
            <a:off x="1604495" y="2588631"/>
            <a:ext cx="8034806" cy="3787785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marL="457200" indent="-457200" algn="l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2000" b="1" dirty="0" smtClean="0">
                <a:solidFill>
                  <a:prstClr val="white">
                    <a:lumMod val="65000"/>
                  </a:prstClr>
                </a:solidFill>
              </a:rPr>
              <a:t>开源免费，流行，符合技术趋势</a:t>
            </a:r>
            <a:endParaRPr lang="en-US" altLang="zh-CN" sz="2000" b="1" dirty="0" smtClean="0">
              <a:solidFill>
                <a:prstClr val="white">
                  <a:lumMod val="65000"/>
                </a:prstClr>
              </a:solidFill>
            </a:endParaRP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2000" b="1" dirty="0">
                <a:solidFill>
                  <a:prstClr val="white">
                    <a:lumMod val="65000"/>
                  </a:prstClr>
                </a:solidFill>
              </a:rPr>
              <a:t>大幅提高开发人员的工作效率</a:t>
            </a:r>
            <a:endParaRPr lang="en-US" altLang="zh-CN" sz="2000" b="1" dirty="0">
              <a:solidFill>
                <a:prstClr val="white">
                  <a:lumMod val="65000"/>
                </a:prstClr>
              </a:solidFill>
            </a:endParaRPr>
          </a:p>
          <a:p>
            <a:pPr lvl="2" indent="-457200" algn="l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1800" dirty="0">
                <a:solidFill>
                  <a:prstClr val="white">
                    <a:lumMod val="65000"/>
                  </a:prstClr>
                </a:solidFill>
                <a:latin typeface="+mj-lt"/>
                <a:ea typeface="+mj-ea"/>
              </a:rPr>
              <a:t>切换开发分支的速度提高至少一个量级</a:t>
            </a:r>
            <a:endParaRPr lang="en-US" altLang="zh-CN" sz="1800" dirty="0">
              <a:solidFill>
                <a:prstClr val="white">
                  <a:lumMod val="65000"/>
                </a:prstClr>
              </a:solidFill>
              <a:latin typeface="+mj-lt"/>
              <a:ea typeface="+mj-ea"/>
            </a:endParaRPr>
          </a:p>
          <a:p>
            <a:pPr lvl="2" indent="-457200" algn="l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1800" dirty="0">
                <a:solidFill>
                  <a:prstClr val="white">
                    <a:lumMod val="65000"/>
                  </a:prstClr>
                </a:solidFill>
                <a:latin typeface="+mj-lt"/>
                <a:ea typeface="+mj-ea"/>
              </a:rPr>
              <a:t>代码获取和提交环节的速度至少提高一倍</a:t>
            </a:r>
            <a:endParaRPr lang="en-US" altLang="zh-CN" sz="1800" dirty="0">
              <a:solidFill>
                <a:prstClr val="white">
                  <a:lumMod val="65000"/>
                </a:prstClr>
              </a:solidFill>
              <a:latin typeface="+mj-lt"/>
              <a:ea typeface="+mj-ea"/>
            </a:endParaRPr>
          </a:p>
          <a:p>
            <a:pPr lvl="2" indent="-457200" algn="l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1800" dirty="0">
                <a:solidFill>
                  <a:prstClr val="white">
                    <a:lumMod val="65000"/>
                  </a:prstClr>
                </a:solidFill>
                <a:latin typeface="+mj-lt"/>
                <a:ea typeface="+mj-ea"/>
              </a:rPr>
              <a:t>代码合并的速度提高至少一倍，同时正确性更容易得到保证</a:t>
            </a:r>
            <a:endParaRPr lang="en-US" altLang="zh-CN" sz="1800" dirty="0">
              <a:solidFill>
                <a:prstClr val="white">
                  <a:lumMod val="65000"/>
                </a:prstClr>
              </a:solidFill>
              <a:latin typeface="+mj-lt"/>
              <a:ea typeface="+mj-ea"/>
            </a:endParaRP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2000" b="1" dirty="0">
                <a:solidFill>
                  <a:prstClr val="white">
                    <a:lumMod val="65000"/>
                  </a:prstClr>
                </a:solidFill>
              </a:rPr>
              <a:t>支持分布式开发，对于异地研发、项目现场研发提供了有效的</a:t>
            </a:r>
            <a:r>
              <a:rPr lang="zh-CN" altLang="en-US" sz="2000" b="1" dirty="0" smtClean="0">
                <a:solidFill>
                  <a:prstClr val="white">
                    <a:lumMod val="65000"/>
                  </a:prstClr>
                </a:solidFill>
              </a:rPr>
              <a:t>支持</a:t>
            </a:r>
            <a:endParaRPr lang="en-US" altLang="zh-CN" sz="2000" b="1" dirty="0" smtClean="0">
              <a:solidFill>
                <a:prstClr val="white">
                  <a:lumMod val="65000"/>
                </a:prstClr>
              </a:solidFill>
            </a:endParaRP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2000" b="1" dirty="0">
                <a:solidFill>
                  <a:prstClr val="white">
                    <a:lumMod val="65000"/>
                  </a:prstClr>
                </a:solidFill>
              </a:rPr>
              <a:t>多分支开发支持、高效的代码提交为持续集成、小版本迭代开发提供了技术保证，有利于提高产品质量。</a:t>
            </a:r>
            <a:endParaRPr lang="en-US" altLang="zh-CN" sz="2000" b="1" dirty="0">
              <a:solidFill>
                <a:prstClr val="white">
                  <a:lumMod val="65000"/>
                </a:prstClr>
              </a:solidFill>
            </a:endParaRP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  <a:defRPr/>
            </a:pPr>
            <a:endParaRPr lang="en-US" altLang="zh-CN" sz="2000" b="1" dirty="0">
              <a:solidFill>
                <a:prstClr val="white">
                  <a:lumMod val="65000"/>
                </a:prstClr>
              </a:solidFill>
            </a:endParaRPr>
          </a:p>
          <a:p>
            <a:pPr marL="457200" indent="-457200" algn="l">
              <a:buFont typeface="+mj-lt"/>
              <a:buAutoNum type="arabicPeriod"/>
              <a:defRPr/>
            </a:pPr>
            <a:endParaRPr lang="en-US" altLang="zh-CN" sz="2000" b="1" dirty="0" smtClean="0">
              <a:solidFill>
                <a:prstClr val="white">
                  <a:lumMod val="65000"/>
                </a:prstClr>
              </a:solidFill>
            </a:endParaRPr>
          </a:p>
          <a:p>
            <a:pPr marL="457200" indent="-457200" algn="l">
              <a:buFont typeface="+mj-lt"/>
              <a:buAutoNum type="arabicPeriod"/>
              <a:defRPr/>
            </a:pPr>
            <a:endParaRPr lang="en-US" altLang="zh-CN" sz="2000" b="1" dirty="0" smtClean="0">
              <a:solidFill>
                <a:prstClr val="white">
                  <a:lumMod val="65000"/>
                </a:prstClr>
              </a:solidFill>
            </a:endParaRPr>
          </a:p>
          <a:p>
            <a:pPr algn="l">
              <a:defRPr/>
            </a:pPr>
            <a:r>
              <a:rPr lang="en-US" altLang="zh-CN" sz="2400" kern="0" dirty="0">
                <a:solidFill>
                  <a:prstClr val="white">
                    <a:lumMod val="50000"/>
                  </a:prstClr>
                </a:solidFill>
              </a:rPr>
              <a:t/>
            </a:r>
            <a:br>
              <a:rPr lang="en-US" altLang="zh-CN" sz="2400" kern="0" dirty="0">
                <a:solidFill>
                  <a:prstClr val="white">
                    <a:lumMod val="50000"/>
                  </a:prstClr>
                </a:solidFill>
              </a:rPr>
            </a:br>
            <a:r>
              <a:rPr lang="en-US" altLang="zh-CN" sz="2400" kern="0" dirty="0">
                <a:solidFill>
                  <a:prstClr val="white">
                    <a:lumMod val="50000"/>
                  </a:prstClr>
                </a:solidFill>
              </a:rPr>
              <a:t>					       </a:t>
            </a:r>
            <a:r>
              <a:rPr lang="zh-CN" altLang="en-US" sz="1400" kern="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zh-CN" sz="1400" kern="0" dirty="0">
                <a:solidFill>
                  <a:prstClr val="white">
                    <a:lumMod val="50000"/>
                  </a:prstClr>
                </a:solidFill>
              </a:rPr>
              <a:t>				 </a:t>
            </a:r>
            <a:r>
              <a:rPr lang="en-US" altLang="zh-CN" sz="1400" kern="0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400" kern="0" dirty="0" smtClean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400" kern="0" dirty="0" smtClean="0">
                <a:solidFill>
                  <a:prstClr val="white">
                    <a:lumMod val="50000"/>
                  </a:prstClr>
                </a:solidFill>
              </a:rPr>
              <a:t>             </a:t>
            </a:r>
            <a:endParaRPr lang="zh-CN" altLang="en-US" sz="1400" kern="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72979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 txBox="1">
            <a:spLocks/>
          </p:cNvSpPr>
          <p:nvPr/>
        </p:nvSpPr>
        <p:spPr>
          <a:xfrm>
            <a:off x="1866900" y="325438"/>
            <a:ext cx="7772400" cy="84455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>
              <a:defRPr/>
            </a:pPr>
            <a:r>
              <a:rPr lang="en-US" altLang="zh-CN" b="1" kern="0" dirty="0"/>
              <a:t>6</a:t>
            </a:r>
            <a:r>
              <a:rPr lang="en-US" altLang="zh-CN" b="1" kern="0" dirty="0" smtClean="0"/>
              <a:t>.</a:t>
            </a:r>
            <a:r>
              <a:rPr lang="zh-CN" altLang="en-US" b="1" kern="0" dirty="0" smtClean="0"/>
              <a:t>配置管理</a:t>
            </a:r>
            <a:r>
              <a:rPr lang="en-US" altLang="zh-CN" b="1" kern="0" dirty="0"/>
              <a:t/>
            </a:r>
            <a:br>
              <a:rPr lang="en-US" altLang="zh-CN" b="1" kern="0" dirty="0"/>
            </a:br>
            <a:r>
              <a:rPr lang="en-US" altLang="zh-CN" b="1" kern="0" dirty="0"/>
              <a:t>					       </a:t>
            </a:r>
            <a:r>
              <a:rPr lang="zh-CN" altLang="en-US" sz="2400" b="1" kern="0" dirty="0"/>
              <a:t>   </a:t>
            </a:r>
            <a:r>
              <a:rPr lang="en-US" altLang="zh-CN" sz="2400" b="1" kern="0" dirty="0"/>
              <a:t>				                             </a:t>
            </a:r>
            <a:endParaRPr lang="zh-CN" altLang="en-US" sz="2400" b="1" kern="0" dirty="0"/>
          </a:p>
        </p:txBody>
      </p:sp>
      <p:sp>
        <p:nvSpPr>
          <p:cNvPr id="6" name="标题 3"/>
          <p:cNvSpPr txBox="1">
            <a:spLocks/>
          </p:cNvSpPr>
          <p:nvPr/>
        </p:nvSpPr>
        <p:spPr>
          <a:xfrm>
            <a:off x="2209800" y="990600"/>
            <a:ext cx="7315200" cy="244475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>
              <a:defRPr/>
            </a:pPr>
            <a:r>
              <a:rPr lang="en-US" altLang="zh-CN" kern="0" dirty="0"/>
              <a:t>	</a:t>
            </a:r>
            <a:br>
              <a:rPr lang="en-US" altLang="zh-CN" kern="0" dirty="0"/>
            </a:br>
            <a:r>
              <a:rPr lang="en-US" altLang="zh-CN" kern="0" dirty="0"/>
              <a:t>					</a:t>
            </a:r>
            <a:r>
              <a:rPr lang="en-US" altLang="zh-CN" kern="0" dirty="0">
                <a:solidFill>
                  <a:prstClr val="white">
                    <a:lumMod val="65000"/>
                  </a:prstClr>
                </a:solidFill>
              </a:rPr>
              <a:t>       </a:t>
            </a:r>
            <a:r>
              <a:rPr lang="zh-CN" altLang="en-US" sz="2400" kern="0" dirty="0">
                <a:solidFill>
                  <a:prstClr val="white">
                    <a:lumMod val="65000"/>
                  </a:prstClr>
                </a:solidFill>
              </a:rPr>
              <a:t>   </a:t>
            </a:r>
            <a:r>
              <a:rPr lang="en-US" altLang="zh-CN" sz="2400" kern="0" dirty="0">
                <a:solidFill>
                  <a:prstClr val="white">
                    <a:lumMod val="65000"/>
                  </a:prstClr>
                </a:solidFill>
              </a:rPr>
              <a:t>				 </a:t>
            </a:r>
            <a:r>
              <a:rPr lang="en-US" altLang="zh-CN" sz="2400" kern="0" dirty="0">
                <a:solidFill>
                  <a:prstClr val="white">
                    <a:lumMod val="6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2400" kern="0" dirty="0" smtClean="0">
                <a:solidFill>
                  <a:prstClr val="white">
                    <a:lumMod val="6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2400" kern="0" dirty="0" smtClean="0">
                <a:solidFill>
                  <a:prstClr val="white">
                    <a:lumMod val="65000"/>
                  </a:prstClr>
                </a:solidFill>
              </a:rPr>
              <a:t>             </a:t>
            </a:r>
            <a:endParaRPr lang="zh-CN" altLang="en-US" sz="2400" kern="0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743288" y="1164083"/>
            <a:ext cx="601964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3000">
                  <a:srgbClr val="C00000"/>
                </a:gs>
                <a:gs pos="74000">
                  <a:srgbClr val="C00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标题 3"/>
          <p:cNvSpPr txBox="1">
            <a:spLocks/>
          </p:cNvSpPr>
          <p:nvPr/>
        </p:nvSpPr>
        <p:spPr>
          <a:xfrm>
            <a:off x="5038725" y="1874838"/>
            <a:ext cx="5807075" cy="55880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en-US" altLang="zh-CN" sz="2400" b="1" dirty="0">
                <a:solidFill>
                  <a:prstClr val="white">
                    <a:lumMod val="65000"/>
                  </a:prstClr>
                </a:solidFill>
              </a:rPr>
              <a:t>	</a:t>
            </a: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/>
            </a:r>
            <a:b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</a:b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				       </a:t>
            </a:r>
            <a:r>
              <a:rPr lang="zh-CN" altLang="en-US" sz="1600" kern="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</a:rPr>
              <a:t>				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</a:rPr>
              <a:t>             </a:t>
            </a:r>
            <a:endParaRPr lang="zh-CN" altLang="en-US" sz="1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111375" y="1795463"/>
            <a:ext cx="2614613" cy="595312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prstClr val="white"/>
                </a:solidFill>
              </a:rPr>
              <a:t>代码协作</a:t>
            </a:r>
            <a:endParaRPr lang="en-US" altLang="zh-CN" sz="2800" b="1" dirty="0">
              <a:solidFill>
                <a:prstClr val="white"/>
              </a:solidFill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1425575" y="1771650"/>
            <a:ext cx="685800" cy="685800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200" b="1" dirty="0" smtClean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7" name="标题 3"/>
          <p:cNvSpPr txBox="1">
            <a:spLocks/>
          </p:cNvSpPr>
          <p:nvPr/>
        </p:nvSpPr>
        <p:spPr>
          <a:xfrm>
            <a:off x="1604494" y="2588631"/>
            <a:ext cx="9550399" cy="3284135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marL="457200" indent="-457200" algn="l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2000" b="1" dirty="0">
                <a:solidFill>
                  <a:prstClr val="white">
                    <a:lumMod val="65000"/>
                  </a:prstClr>
                </a:solidFill>
              </a:rPr>
              <a:t>线</a:t>
            </a:r>
            <a:r>
              <a:rPr lang="zh-CN" altLang="en-US" sz="2000" b="1" dirty="0" smtClean="0">
                <a:solidFill>
                  <a:prstClr val="white">
                    <a:lumMod val="65000"/>
                  </a:prstClr>
                </a:solidFill>
              </a:rPr>
              <a:t>上查看</a:t>
            </a:r>
            <a:endParaRPr lang="en-US" altLang="zh-CN" sz="2000" b="1" dirty="0">
              <a:solidFill>
                <a:prstClr val="white">
                  <a:lumMod val="65000"/>
                </a:prstClr>
              </a:solidFill>
            </a:endParaRP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2000" b="1" dirty="0" smtClean="0">
                <a:solidFill>
                  <a:prstClr val="white">
                    <a:lumMod val="65000"/>
                  </a:prstClr>
                </a:solidFill>
              </a:rPr>
              <a:t>线上协作</a:t>
            </a:r>
            <a:endParaRPr lang="en-US" altLang="zh-CN" sz="2000" b="1" dirty="0" smtClean="0">
              <a:solidFill>
                <a:prstClr val="white">
                  <a:lumMod val="65000"/>
                </a:prstClr>
              </a:solidFill>
            </a:endParaRP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2000" b="1" dirty="0" smtClean="0">
                <a:solidFill>
                  <a:prstClr val="white">
                    <a:lumMod val="65000"/>
                  </a:prstClr>
                </a:solidFill>
              </a:rPr>
              <a:t>代码审查</a:t>
            </a:r>
            <a:endParaRPr lang="en-US" altLang="zh-CN" sz="2000" b="1" dirty="0" smtClean="0">
              <a:solidFill>
                <a:prstClr val="white">
                  <a:lumMod val="65000"/>
                </a:prstClr>
              </a:solidFill>
            </a:endParaRP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2000" b="1" dirty="0" smtClean="0">
                <a:solidFill>
                  <a:prstClr val="white">
                    <a:lumMod val="65000"/>
                  </a:prstClr>
                </a:solidFill>
              </a:rPr>
              <a:t>可视化的代码库管理</a:t>
            </a:r>
            <a:endParaRPr lang="en-US" altLang="zh-CN" sz="2000" b="1" dirty="0" smtClean="0">
              <a:solidFill>
                <a:prstClr val="white">
                  <a:lumMod val="65000"/>
                </a:prstClr>
              </a:solidFill>
            </a:endParaRPr>
          </a:p>
          <a:p>
            <a:pPr marL="457200" indent="-457200" algn="l">
              <a:buFont typeface="+mj-lt"/>
              <a:buAutoNum type="arabicPeriod"/>
              <a:defRPr/>
            </a:pPr>
            <a:endParaRPr lang="en-US" altLang="zh-CN" sz="2000" b="1" dirty="0" smtClean="0">
              <a:solidFill>
                <a:prstClr val="white">
                  <a:lumMod val="65000"/>
                </a:prstClr>
              </a:solidFill>
            </a:endParaRPr>
          </a:p>
          <a:p>
            <a:pPr algn="l">
              <a:defRPr/>
            </a:pPr>
            <a:r>
              <a:rPr lang="en-US" altLang="zh-CN" sz="2400" kern="0" dirty="0">
                <a:solidFill>
                  <a:prstClr val="white">
                    <a:lumMod val="50000"/>
                  </a:prstClr>
                </a:solidFill>
              </a:rPr>
              <a:t/>
            </a:r>
            <a:br>
              <a:rPr lang="en-US" altLang="zh-CN" sz="2400" kern="0" dirty="0">
                <a:solidFill>
                  <a:prstClr val="white">
                    <a:lumMod val="50000"/>
                  </a:prstClr>
                </a:solidFill>
              </a:rPr>
            </a:br>
            <a:r>
              <a:rPr lang="en-US" altLang="zh-CN" sz="2400" kern="0" dirty="0">
                <a:solidFill>
                  <a:prstClr val="white">
                    <a:lumMod val="50000"/>
                  </a:prstClr>
                </a:solidFill>
              </a:rPr>
              <a:t>					       </a:t>
            </a:r>
            <a:r>
              <a:rPr lang="zh-CN" altLang="en-US" sz="1400" kern="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zh-CN" sz="1400" kern="0" dirty="0">
                <a:solidFill>
                  <a:prstClr val="white">
                    <a:lumMod val="50000"/>
                  </a:prstClr>
                </a:solidFill>
              </a:rPr>
              <a:t>				 </a:t>
            </a:r>
            <a:r>
              <a:rPr lang="en-US" altLang="zh-CN" sz="1400" kern="0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400" kern="0" dirty="0" smtClean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400" kern="0" dirty="0" smtClean="0">
                <a:solidFill>
                  <a:prstClr val="white">
                    <a:lumMod val="50000"/>
                  </a:prstClr>
                </a:solidFill>
              </a:rPr>
              <a:t>             </a:t>
            </a:r>
            <a:endParaRPr lang="zh-CN" altLang="en-US" sz="14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890" y="3073401"/>
            <a:ext cx="2504694" cy="250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45227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3"/>
          <p:cNvSpPr txBox="1">
            <a:spLocks/>
          </p:cNvSpPr>
          <p:nvPr/>
        </p:nvSpPr>
        <p:spPr>
          <a:xfrm>
            <a:off x="424053" y="228727"/>
            <a:ext cx="7433691" cy="55880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en-US" altLang="zh-CN" sz="2800" b="1" kern="0" dirty="0" smtClean="0"/>
              <a:t>1.Gitlab-</a:t>
            </a:r>
            <a:r>
              <a:rPr lang="zh-CN" altLang="en-US" sz="2800" b="1" kern="0" dirty="0" smtClean="0"/>
              <a:t>线上的</a:t>
            </a:r>
            <a:r>
              <a:rPr lang="zh-CN" altLang="en-US" sz="2800" b="1" kern="0" dirty="0"/>
              <a:t>代码</a:t>
            </a:r>
            <a:r>
              <a:rPr lang="zh-CN" altLang="en-US" sz="2800" b="1" kern="0" dirty="0" smtClean="0"/>
              <a:t>及</a:t>
            </a:r>
            <a:r>
              <a:rPr lang="zh-CN" altLang="en-US" sz="2800" b="1" kern="0" dirty="0"/>
              <a:t>历史</a:t>
            </a:r>
            <a:r>
              <a:rPr lang="zh-CN" altLang="en-US" sz="2800" b="1" kern="0" dirty="0" smtClean="0"/>
              <a:t>查看</a:t>
            </a:r>
            <a:r>
              <a:rPr lang="en-US" altLang="zh-CN" sz="2400" b="1" dirty="0">
                <a:solidFill>
                  <a:prstClr val="white">
                    <a:lumMod val="65000"/>
                  </a:prstClr>
                </a:solidFill>
              </a:rPr>
              <a:t>	</a:t>
            </a: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/>
            </a:r>
            <a:b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</a:b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				       </a:t>
            </a:r>
            <a:r>
              <a:rPr lang="zh-CN" altLang="en-US" sz="1600" kern="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</a:rPr>
              <a:t>				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</a:rPr>
              <a:t>             </a:t>
            </a:r>
            <a:endParaRPr lang="zh-CN" altLang="en-US" sz="1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53" y="994791"/>
            <a:ext cx="6025515" cy="517791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559" y="1898015"/>
            <a:ext cx="6196946" cy="46003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圆角矩形 22"/>
          <p:cNvSpPr/>
          <p:nvPr/>
        </p:nvSpPr>
        <p:spPr>
          <a:xfrm>
            <a:off x="2614517" y="3916203"/>
            <a:ext cx="3052762" cy="563944"/>
          </a:xfrm>
          <a:prstGeom prst="roundRect">
            <a:avLst/>
          </a:prstGeom>
          <a:solidFill>
            <a:srgbClr val="C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solidFill>
                  <a:schemeClr val="bg1"/>
                </a:solidFill>
              </a:rPr>
              <a:t>代码库结构及内容查看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8512312" y="4472082"/>
            <a:ext cx="3052762" cy="563944"/>
          </a:xfrm>
          <a:prstGeom prst="roundRect">
            <a:avLst/>
          </a:prstGeom>
          <a:solidFill>
            <a:srgbClr val="C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solidFill>
                  <a:schemeClr val="bg1"/>
                </a:solidFill>
              </a:rPr>
              <a:t>代码提交历史查看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07165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2806" y="2355342"/>
            <a:ext cx="8720138" cy="4225612"/>
          </a:xfr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227013" y="268288"/>
            <a:ext cx="10515600" cy="50165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sz="2800" b="1" dirty="0" smtClean="0">
                <a:solidFill>
                  <a:srgbClr val="C00000"/>
                </a:solidFill>
                <a:latin typeface="+mn-lt"/>
              </a:rPr>
              <a:t>2.Gitlab-</a:t>
            </a:r>
            <a:r>
              <a:rPr lang="zh-CN" altLang="en-US" sz="2800" b="1" dirty="0" smtClean="0">
                <a:solidFill>
                  <a:srgbClr val="C00000"/>
                </a:solidFill>
                <a:latin typeface="+mn-lt"/>
              </a:rPr>
              <a:t>线上的代码协作及审查</a:t>
            </a:r>
            <a:endParaRPr lang="zh-CN" altLang="en-US" sz="2800" b="1" dirty="0">
              <a:solidFill>
                <a:srgbClr val="C00000"/>
              </a:solidFill>
              <a:latin typeface="+mn-lt"/>
            </a:endParaRPr>
          </a:p>
        </p:txBody>
      </p:sp>
      <p:pic>
        <p:nvPicPr>
          <p:cNvPr id="8" name="图片 7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906780"/>
            <a:ext cx="8586851" cy="289712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圆角矩形 4"/>
          <p:cNvSpPr/>
          <p:nvPr/>
        </p:nvSpPr>
        <p:spPr>
          <a:xfrm>
            <a:off x="7431325" y="1829403"/>
            <a:ext cx="4383691" cy="1522540"/>
          </a:xfrm>
          <a:prstGeom prst="roundRect">
            <a:avLst/>
          </a:prstGeom>
          <a:solidFill>
            <a:srgbClr val="C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solidFill>
                  <a:schemeClr val="bg1"/>
                </a:solidFill>
              </a:rPr>
              <a:t>开发人员之间可以通过代码的合并请求，实现对代码的审查、评论、修改工作，实现在线的代码协作。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120384" y="5469318"/>
            <a:ext cx="4009263" cy="79822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 smtClean="0">
                <a:solidFill>
                  <a:prstClr val="white"/>
                </a:solidFill>
              </a:rPr>
              <a:t>2.</a:t>
            </a:r>
            <a:r>
              <a:rPr lang="zh-CN" altLang="en-US" sz="2000" b="1" dirty="0" smtClean="0">
                <a:solidFill>
                  <a:prstClr val="white"/>
                </a:solidFill>
              </a:rPr>
              <a:t>合并</a:t>
            </a:r>
            <a:r>
              <a:rPr lang="zh-CN" altLang="en-US" sz="2000" b="1" dirty="0">
                <a:solidFill>
                  <a:prstClr val="white"/>
                </a:solidFill>
              </a:rPr>
              <a:t>分支</a:t>
            </a:r>
            <a:endParaRPr lang="en-US" altLang="zh-CN" sz="2000" b="1" dirty="0">
              <a:solidFill>
                <a:prstClr val="white"/>
              </a:solidFill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 smtClean="0">
                <a:solidFill>
                  <a:prstClr val="white"/>
                </a:solidFill>
              </a:rPr>
              <a:t>（添加</a:t>
            </a:r>
            <a:r>
              <a:rPr lang="zh-CN" altLang="en-US" sz="1600" b="1" dirty="0">
                <a:solidFill>
                  <a:prstClr val="white"/>
                </a:solidFill>
              </a:rPr>
              <a:t>评论、查看冲突、解决冲突等）</a:t>
            </a:r>
            <a:endParaRPr lang="en-US" altLang="zh-CN" sz="1600" b="1" dirty="0">
              <a:solidFill>
                <a:prstClr val="white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757188" y="1829403"/>
            <a:ext cx="3595100" cy="52593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 smtClean="0">
                <a:solidFill>
                  <a:prstClr val="white"/>
                </a:solidFill>
              </a:rPr>
              <a:t>1.</a:t>
            </a:r>
            <a:r>
              <a:rPr lang="zh-CN" altLang="en-US" sz="1600" b="1" dirty="0" smtClean="0">
                <a:solidFill>
                  <a:prstClr val="white"/>
                </a:solidFill>
              </a:rPr>
              <a:t>创建合并请求，发起协作会话</a:t>
            </a:r>
            <a:endParaRPr lang="en-US" altLang="zh-CN" sz="1600" b="1" dirty="0">
              <a:solidFill>
                <a:prstClr val="white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3511296" y="2355342"/>
            <a:ext cx="4620768" cy="311397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7613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/>
          <p:cNvSpPr txBox="1">
            <a:spLocks/>
          </p:cNvSpPr>
          <p:nvPr/>
        </p:nvSpPr>
        <p:spPr>
          <a:xfrm>
            <a:off x="2197989" y="1859534"/>
            <a:ext cx="7433691" cy="55880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zh-CN" altLang="en-US" sz="2400" b="1" dirty="0"/>
              <a:t>通过</a:t>
            </a:r>
            <a:r>
              <a:rPr lang="en-US" altLang="zh-CN" sz="2400" b="1" dirty="0" err="1" smtClean="0"/>
              <a:t>Gitlab</a:t>
            </a:r>
            <a:r>
              <a:rPr lang="zh-CN" altLang="en-US" sz="2400" b="1" dirty="0" smtClean="0"/>
              <a:t>进行可视化代码库管理</a:t>
            </a: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		       </a:t>
            </a:r>
            <a:r>
              <a:rPr lang="zh-CN" altLang="en-US" sz="1600" kern="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</a:rPr>
              <a:t>				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</a:rPr>
              <a:t>             </a:t>
            </a:r>
            <a:endParaRPr lang="zh-CN" altLang="en-US" sz="1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1919986" y="2418334"/>
            <a:ext cx="7126478" cy="3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1218311" y="1796034"/>
            <a:ext cx="685800" cy="685800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200" b="1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6" name="标题 3"/>
          <p:cNvSpPr txBox="1">
            <a:spLocks/>
          </p:cNvSpPr>
          <p:nvPr/>
        </p:nvSpPr>
        <p:spPr>
          <a:xfrm>
            <a:off x="2197989" y="2552231"/>
            <a:ext cx="8567547" cy="1690312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marL="457200" indent="-457200" algn="l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2000" b="1" kern="0" dirty="0" smtClean="0"/>
              <a:t>提供了可视化的用户权限管理功能</a:t>
            </a:r>
            <a:endParaRPr lang="en-US" altLang="zh-CN" sz="2000" b="1" kern="0" dirty="0"/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2000" b="1" kern="0" dirty="0" smtClean="0"/>
              <a:t>方便的代码库及分支、提交历史查看</a:t>
            </a:r>
            <a:endParaRPr lang="en-US" altLang="zh-CN" sz="2000" b="1" kern="0" dirty="0" smtClean="0"/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2000" b="1" kern="0" dirty="0" smtClean="0"/>
              <a:t>图形化的分析统计功能</a:t>
            </a:r>
            <a:r>
              <a:rPr lang="en-US" altLang="zh-CN" sz="2800" kern="0" dirty="0"/>
              <a:t/>
            </a:r>
            <a:br>
              <a:rPr lang="en-US" altLang="zh-CN" sz="2800" kern="0" dirty="0"/>
            </a:br>
            <a:r>
              <a:rPr lang="en-US" altLang="zh-CN" sz="2800" kern="0" dirty="0"/>
              <a:t>					       </a:t>
            </a:r>
            <a:r>
              <a:rPr lang="zh-CN" altLang="en-US" sz="1600" kern="0" dirty="0"/>
              <a:t>   </a:t>
            </a:r>
            <a:r>
              <a:rPr lang="en-US" altLang="zh-CN" sz="1600" kern="0" dirty="0"/>
              <a:t>				 </a:t>
            </a:r>
            <a:r>
              <a:rPr lang="en-US" altLang="zh-CN" sz="1600" kern="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600" kern="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600" kern="0" dirty="0" smtClean="0"/>
              <a:t>             </a:t>
            </a:r>
            <a:endParaRPr lang="zh-CN" altLang="en-US" sz="1600" kern="0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" y="1082802"/>
            <a:ext cx="12039600" cy="4838700"/>
          </a:xfrm>
          <a:prstGeom prst="rect">
            <a:avLst/>
          </a:prstGeom>
        </p:spPr>
      </p:pic>
      <p:sp>
        <p:nvSpPr>
          <p:cNvPr id="18" name="圆角矩形 17"/>
          <p:cNvSpPr/>
          <p:nvPr/>
        </p:nvSpPr>
        <p:spPr>
          <a:xfrm>
            <a:off x="8790431" y="2066456"/>
            <a:ext cx="2907729" cy="45402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0265664" y="3170374"/>
            <a:ext cx="1292352" cy="1072169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8717914" y="4274293"/>
            <a:ext cx="3052762" cy="58639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solidFill>
                  <a:schemeClr val="bg1"/>
                </a:solidFill>
              </a:rPr>
              <a:t>用户权限设置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5489145" y="2126781"/>
            <a:ext cx="2183416" cy="58682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solidFill>
                  <a:schemeClr val="bg1"/>
                </a:solidFill>
              </a:rPr>
              <a:t>用户管理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 flipH="1">
            <a:off x="3511297" y="2552231"/>
            <a:ext cx="1977848" cy="92248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21" idx="3"/>
            <a:endCxn id="18" idx="1"/>
          </p:cNvCxnSpPr>
          <p:nvPr/>
        </p:nvCxnSpPr>
        <p:spPr>
          <a:xfrm flipV="1">
            <a:off x="7672561" y="2293469"/>
            <a:ext cx="1117870" cy="12672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标题 3"/>
          <p:cNvSpPr txBox="1">
            <a:spLocks/>
          </p:cNvSpPr>
          <p:nvPr/>
        </p:nvSpPr>
        <p:spPr>
          <a:xfrm>
            <a:off x="424053" y="228727"/>
            <a:ext cx="7433691" cy="55880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en-US" altLang="zh-CN" sz="2800" b="1" kern="0" dirty="0" smtClean="0"/>
              <a:t>3.Gitlab-</a:t>
            </a:r>
            <a:r>
              <a:rPr lang="zh-CN" altLang="en-US" sz="2800" b="1" kern="0" dirty="0" smtClean="0"/>
              <a:t>可视化的代码库管理</a:t>
            </a: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				       </a:t>
            </a:r>
            <a:r>
              <a:rPr lang="zh-CN" altLang="en-US" sz="1600" kern="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</a:rPr>
              <a:t>				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</a:rPr>
              <a:t>             </a:t>
            </a:r>
            <a:endParaRPr lang="zh-CN" altLang="en-US" sz="1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011046" y="5511927"/>
            <a:ext cx="5877433" cy="81915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 err="1" smtClean="0">
                <a:solidFill>
                  <a:schemeClr val="bg1"/>
                </a:solidFill>
              </a:rPr>
              <a:t>Gitlab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为</a:t>
            </a:r>
            <a:r>
              <a:rPr lang="en-US" altLang="zh-CN" sz="2000" b="1" dirty="0" err="1" smtClean="0">
                <a:solidFill>
                  <a:schemeClr val="bg1"/>
                </a:solidFill>
              </a:rPr>
              <a:t>git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的用户的权限管理提供了一个可视化操作管理的封装，极大简化了这个过程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05478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0407" y="1020952"/>
            <a:ext cx="10447940" cy="505066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标题 3"/>
          <p:cNvSpPr txBox="1">
            <a:spLocks/>
          </p:cNvSpPr>
          <p:nvPr/>
        </p:nvSpPr>
        <p:spPr>
          <a:xfrm>
            <a:off x="424053" y="228727"/>
            <a:ext cx="7433691" cy="55880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en-US" altLang="zh-CN" sz="2800" b="1" kern="0" dirty="0" smtClean="0"/>
              <a:t>3.Gitlab-</a:t>
            </a:r>
            <a:r>
              <a:rPr lang="zh-CN" altLang="en-US" sz="2800" b="1" kern="0" dirty="0" smtClean="0"/>
              <a:t>可视化的代码库管理</a:t>
            </a: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				       </a:t>
            </a:r>
            <a:r>
              <a:rPr lang="zh-CN" altLang="en-US" sz="1600" kern="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</a:rPr>
              <a:t>				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</a:rPr>
              <a:t>             </a:t>
            </a:r>
            <a:endParaRPr lang="zh-CN" altLang="en-US" sz="1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032669" y="1626909"/>
            <a:ext cx="1904578" cy="43353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 smtClean="0">
                <a:solidFill>
                  <a:schemeClr val="bg1"/>
                </a:solidFill>
              </a:rPr>
              <a:t>1.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创新代码项目</a:t>
            </a:r>
            <a:endParaRPr lang="en-US" altLang="zh-CN" sz="1600" b="1" dirty="0">
              <a:solidFill>
                <a:schemeClr val="bg1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937247" y="5132109"/>
            <a:ext cx="2110796" cy="48840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 smtClean="0">
                <a:solidFill>
                  <a:schemeClr val="bg1"/>
                </a:solidFill>
              </a:rPr>
              <a:t>3.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为项目创建项目组</a:t>
            </a:r>
            <a:endParaRPr lang="en-US" altLang="zh-CN" sz="1600" b="1" dirty="0">
              <a:solidFill>
                <a:schemeClr val="bg1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624237" y="3555848"/>
            <a:ext cx="1996020" cy="43093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 smtClean="0">
                <a:solidFill>
                  <a:schemeClr val="bg1"/>
                </a:solidFill>
              </a:rPr>
              <a:t>2.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设置项目的权限</a:t>
            </a:r>
            <a:endParaRPr lang="en-US" altLang="zh-CN" sz="1600" b="1" dirty="0">
              <a:solidFill>
                <a:schemeClr val="bg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7388352" y="2426811"/>
            <a:ext cx="3959996" cy="1425861"/>
          </a:xfrm>
          <a:prstGeom prst="roundRect">
            <a:avLst>
              <a:gd name="adj" fmla="val 7859"/>
            </a:avLst>
          </a:prstGeom>
          <a:solidFill>
            <a:srgbClr val="C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solidFill>
                  <a:schemeClr val="bg1"/>
                </a:solidFill>
              </a:rPr>
              <a:t>可视化的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web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方式创建代码项目，设置项目的访问权限，并可为项目设定项目等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9643872" y="5132109"/>
            <a:ext cx="1207008" cy="38547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773680" y="3546282"/>
            <a:ext cx="1207008" cy="1342709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822447" y="1534978"/>
            <a:ext cx="1801789" cy="37503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2312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 txBox="1">
            <a:spLocks/>
          </p:cNvSpPr>
          <p:nvPr/>
        </p:nvSpPr>
        <p:spPr>
          <a:xfrm>
            <a:off x="1866900" y="325438"/>
            <a:ext cx="7772400" cy="84455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>
              <a:defRPr/>
            </a:pPr>
            <a:r>
              <a:rPr lang="en-US" altLang="zh-CN" b="1" kern="0" dirty="0"/>
              <a:t>6</a:t>
            </a:r>
            <a:r>
              <a:rPr lang="en-US" altLang="zh-CN" b="1" kern="0" dirty="0" smtClean="0"/>
              <a:t>.</a:t>
            </a:r>
            <a:r>
              <a:rPr lang="zh-CN" altLang="en-US" b="1" kern="0" dirty="0" smtClean="0"/>
              <a:t>配置管理</a:t>
            </a:r>
            <a:r>
              <a:rPr lang="en-US" altLang="zh-CN" b="1" kern="0" dirty="0"/>
              <a:t/>
            </a:r>
            <a:br>
              <a:rPr lang="en-US" altLang="zh-CN" b="1" kern="0" dirty="0"/>
            </a:br>
            <a:r>
              <a:rPr lang="en-US" altLang="zh-CN" b="1" kern="0" dirty="0"/>
              <a:t>					       </a:t>
            </a:r>
            <a:r>
              <a:rPr lang="zh-CN" altLang="en-US" sz="2400" b="1" kern="0" dirty="0"/>
              <a:t>   </a:t>
            </a:r>
            <a:r>
              <a:rPr lang="en-US" altLang="zh-CN" sz="2400" b="1" kern="0" dirty="0"/>
              <a:t>				                             </a:t>
            </a:r>
            <a:endParaRPr lang="zh-CN" altLang="en-US" sz="2400" b="1" kern="0" dirty="0"/>
          </a:p>
        </p:txBody>
      </p:sp>
      <p:sp>
        <p:nvSpPr>
          <p:cNvPr id="6" name="标题 3"/>
          <p:cNvSpPr txBox="1">
            <a:spLocks/>
          </p:cNvSpPr>
          <p:nvPr/>
        </p:nvSpPr>
        <p:spPr>
          <a:xfrm>
            <a:off x="2209800" y="990600"/>
            <a:ext cx="7315200" cy="244475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>
              <a:defRPr/>
            </a:pPr>
            <a:r>
              <a:rPr lang="en-US" altLang="zh-CN" kern="0" dirty="0"/>
              <a:t>	</a:t>
            </a:r>
            <a:br>
              <a:rPr lang="en-US" altLang="zh-CN" kern="0" dirty="0"/>
            </a:br>
            <a:r>
              <a:rPr lang="en-US" altLang="zh-CN" kern="0" dirty="0"/>
              <a:t>					</a:t>
            </a:r>
            <a:r>
              <a:rPr lang="en-US" altLang="zh-CN" kern="0" dirty="0">
                <a:solidFill>
                  <a:prstClr val="white">
                    <a:lumMod val="65000"/>
                  </a:prstClr>
                </a:solidFill>
              </a:rPr>
              <a:t>       </a:t>
            </a:r>
            <a:r>
              <a:rPr lang="zh-CN" altLang="en-US" sz="2400" kern="0" dirty="0">
                <a:solidFill>
                  <a:prstClr val="white">
                    <a:lumMod val="65000"/>
                  </a:prstClr>
                </a:solidFill>
              </a:rPr>
              <a:t>   </a:t>
            </a:r>
            <a:r>
              <a:rPr lang="en-US" altLang="zh-CN" sz="2400" kern="0" dirty="0">
                <a:solidFill>
                  <a:prstClr val="white">
                    <a:lumMod val="65000"/>
                  </a:prstClr>
                </a:solidFill>
              </a:rPr>
              <a:t>				 </a:t>
            </a:r>
            <a:r>
              <a:rPr lang="en-US" altLang="zh-CN" sz="2400" kern="0" dirty="0">
                <a:solidFill>
                  <a:prstClr val="white">
                    <a:lumMod val="6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2400" kern="0" dirty="0" smtClean="0">
                <a:solidFill>
                  <a:prstClr val="white">
                    <a:lumMod val="6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2400" kern="0" dirty="0" smtClean="0">
                <a:solidFill>
                  <a:prstClr val="white">
                    <a:lumMod val="65000"/>
                  </a:prstClr>
                </a:solidFill>
              </a:rPr>
              <a:t>             </a:t>
            </a:r>
            <a:endParaRPr lang="zh-CN" altLang="en-US" sz="2400" kern="0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743288" y="1164083"/>
            <a:ext cx="601964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3000">
                  <a:srgbClr val="C00000"/>
                </a:gs>
                <a:gs pos="74000">
                  <a:srgbClr val="C00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标题 3"/>
          <p:cNvSpPr txBox="1">
            <a:spLocks/>
          </p:cNvSpPr>
          <p:nvPr/>
        </p:nvSpPr>
        <p:spPr>
          <a:xfrm>
            <a:off x="5038725" y="1874838"/>
            <a:ext cx="5807075" cy="55880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en-US" altLang="zh-CN" sz="2400" b="1" dirty="0">
                <a:solidFill>
                  <a:prstClr val="white">
                    <a:lumMod val="65000"/>
                  </a:prstClr>
                </a:solidFill>
              </a:rPr>
              <a:t>	</a:t>
            </a: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/>
            </a:r>
            <a:b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</a:b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				       </a:t>
            </a:r>
            <a:r>
              <a:rPr lang="zh-CN" altLang="en-US" sz="1600" kern="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</a:rPr>
              <a:t>				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</a:rPr>
              <a:t>             </a:t>
            </a:r>
            <a:endParaRPr lang="zh-CN" altLang="en-US" sz="1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111375" y="1795463"/>
            <a:ext cx="3472561" cy="595312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prstClr val="white"/>
                </a:solidFill>
              </a:rPr>
              <a:t>统一集成开发环境</a:t>
            </a:r>
            <a:endParaRPr lang="en-US" altLang="zh-CN" sz="2800" b="1" dirty="0">
              <a:solidFill>
                <a:prstClr val="white"/>
              </a:solidFill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1425575" y="1771650"/>
            <a:ext cx="685800" cy="685800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200" b="1" dirty="0" smtClean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7" name="标题 3"/>
          <p:cNvSpPr txBox="1">
            <a:spLocks/>
          </p:cNvSpPr>
          <p:nvPr/>
        </p:nvSpPr>
        <p:spPr>
          <a:xfrm>
            <a:off x="1604495" y="2588631"/>
            <a:ext cx="6430033" cy="1312809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marL="457200" indent="-457200" algn="l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zh-CN" sz="2000" b="1" dirty="0" smtClean="0">
                <a:solidFill>
                  <a:prstClr val="white">
                    <a:lumMod val="65000"/>
                  </a:prstClr>
                </a:solidFill>
              </a:rPr>
              <a:t>IDE</a:t>
            </a:r>
            <a:r>
              <a:rPr lang="zh-CN" altLang="en-US" sz="2000" b="1" dirty="0" smtClean="0">
                <a:solidFill>
                  <a:prstClr val="white">
                    <a:lumMod val="65000"/>
                  </a:prstClr>
                </a:solidFill>
              </a:rPr>
              <a:t>中集成</a:t>
            </a:r>
            <a:r>
              <a:rPr lang="en-US" altLang="zh-CN" sz="2000" b="1" dirty="0" err="1" smtClean="0">
                <a:solidFill>
                  <a:prstClr val="white">
                    <a:lumMod val="65000"/>
                  </a:prstClr>
                </a:solidFill>
              </a:rPr>
              <a:t>Git</a:t>
            </a:r>
            <a:r>
              <a:rPr lang="zh-CN" altLang="en-US" sz="2000" b="1" dirty="0" smtClean="0">
                <a:solidFill>
                  <a:prstClr val="white">
                    <a:lumMod val="65000"/>
                  </a:prstClr>
                </a:solidFill>
              </a:rPr>
              <a:t>与</a:t>
            </a:r>
            <a:r>
              <a:rPr lang="en-US" altLang="zh-CN" sz="2000" b="1" dirty="0" err="1" smtClean="0">
                <a:solidFill>
                  <a:prstClr val="white">
                    <a:lumMod val="65000"/>
                  </a:prstClr>
                </a:solidFill>
              </a:rPr>
              <a:t>jira</a:t>
            </a:r>
            <a:r>
              <a:rPr lang="zh-CN" altLang="en-US" sz="2000" b="1" dirty="0" smtClean="0">
                <a:solidFill>
                  <a:prstClr val="white">
                    <a:lumMod val="65000"/>
                  </a:prstClr>
                </a:solidFill>
              </a:rPr>
              <a:t>插件，实现开发人员统一工作平台</a:t>
            </a:r>
            <a:endParaRPr lang="en-US" altLang="zh-CN" sz="2000" b="1" dirty="0">
              <a:solidFill>
                <a:prstClr val="white">
                  <a:lumMod val="65000"/>
                </a:prstClr>
              </a:solidFill>
            </a:endParaRP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2000" b="1" dirty="0" smtClean="0">
                <a:solidFill>
                  <a:prstClr val="white">
                    <a:lumMod val="65000"/>
                  </a:prstClr>
                </a:solidFill>
              </a:rPr>
              <a:t>实现了问题与代码提交的关联，为后续持续集成和补丁管理提供基础</a:t>
            </a:r>
            <a:endParaRPr lang="en-US" altLang="zh-CN" sz="2000" b="1" dirty="0" smtClean="0">
              <a:solidFill>
                <a:prstClr val="white">
                  <a:lumMod val="65000"/>
                </a:prstClr>
              </a:solidFill>
            </a:endParaRP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2000" b="1" dirty="0" smtClean="0">
                <a:solidFill>
                  <a:prstClr val="white">
                    <a:lumMod val="65000"/>
                  </a:prstClr>
                </a:solidFill>
              </a:rPr>
              <a:t>支持</a:t>
            </a:r>
            <a:r>
              <a:rPr lang="en-US" altLang="zh-CN" sz="2000" b="1" dirty="0" err="1" smtClean="0">
                <a:solidFill>
                  <a:prstClr val="white">
                    <a:lumMod val="65000"/>
                  </a:prstClr>
                </a:solidFill>
              </a:rPr>
              <a:t>jira</a:t>
            </a:r>
            <a:r>
              <a:rPr lang="zh-CN" altLang="en-US" sz="2000" b="1" dirty="0" smtClean="0">
                <a:solidFill>
                  <a:prstClr val="white">
                    <a:lumMod val="65000"/>
                  </a:prstClr>
                </a:solidFill>
              </a:rPr>
              <a:t>与</a:t>
            </a:r>
            <a:r>
              <a:rPr lang="en-US" altLang="zh-CN" sz="2000" b="1" dirty="0" smtClean="0">
                <a:solidFill>
                  <a:prstClr val="white">
                    <a:lumMod val="65000"/>
                  </a:prstClr>
                </a:solidFill>
              </a:rPr>
              <a:t>SVN</a:t>
            </a:r>
            <a:r>
              <a:rPr lang="zh-CN" altLang="en-US" sz="2000" b="1" dirty="0" smtClean="0">
                <a:solidFill>
                  <a:prstClr val="white">
                    <a:lumMod val="65000"/>
                  </a:prstClr>
                </a:solidFill>
              </a:rPr>
              <a:t>的集成</a:t>
            </a:r>
            <a:endParaRPr lang="en-US" altLang="zh-CN" sz="2000" b="1" dirty="0" smtClean="0">
              <a:solidFill>
                <a:prstClr val="white">
                  <a:lumMod val="65000"/>
                </a:prstClr>
              </a:solidFill>
            </a:endParaRPr>
          </a:p>
          <a:p>
            <a:pPr algn="l">
              <a:defRPr/>
            </a:pPr>
            <a:r>
              <a:rPr lang="en-US" altLang="zh-CN" sz="2400" kern="0" dirty="0">
                <a:solidFill>
                  <a:prstClr val="white">
                    <a:lumMod val="50000"/>
                  </a:prstClr>
                </a:solidFill>
              </a:rPr>
              <a:t/>
            </a:r>
            <a:br>
              <a:rPr lang="en-US" altLang="zh-CN" sz="2400" kern="0" dirty="0">
                <a:solidFill>
                  <a:prstClr val="white">
                    <a:lumMod val="50000"/>
                  </a:prstClr>
                </a:solidFill>
              </a:rPr>
            </a:br>
            <a:r>
              <a:rPr lang="en-US" altLang="zh-CN" sz="2400" kern="0" dirty="0">
                <a:solidFill>
                  <a:prstClr val="white">
                    <a:lumMod val="50000"/>
                  </a:prstClr>
                </a:solidFill>
              </a:rPr>
              <a:t>					       </a:t>
            </a:r>
            <a:r>
              <a:rPr lang="zh-CN" altLang="en-US" sz="1400" kern="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zh-CN" sz="1400" kern="0" dirty="0">
                <a:solidFill>
                  <a:prstClr val="white">
                    <a:lumMod val="50000"/>
                  </a:prstClr>
                </a:solidFill>
              </a:rPr>
              <a:t>				 </a:t>
            </a:r>
            <a:r>
              <a:rPr lang="en-US" altLang="zh-CN" sz="1400" kern="0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400" kern="0" dirty="0" smtClean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400" kern="0" dirty="0" smtClean="0">
                <a:solidFill>
                  <a:prstClr val="white">
                    <a:lumMod val="50000"/>
                  </a:prstClr>
                </a:solidFill>
              </a:rPr>
              <a:t>             </a:t>
            </a:r>
            <a:endParaRPr lang="zh-CN" altLang="en-US" sz="1400" kern="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6108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 txBox="1">
            <a:spLocks/>
          </p:cNvSpPr>
          <p:nvPr/>
        </p:nvSpPr>
        <p:spPr>
          <a:xfrm>
            <a:off x="1866900" y="325438"/>
            <a:ext cx="7772400" cy="84455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>
              <a:defRPr/>
            </a:pPr>
            <a:r>
              <a:rPr lang="zh-CN" altLang="en-US" b="1" kern="0" dirty="0" smtClean="0"/>
              <a:t>主要内容</a:t>
            </a:r>
            <a:r>
              <a:rPr lang="en-US" altLang="zh-CN" b="1" kern="0" dirty="0"/>
              <a:t/>
            </a:r>
            <a:br>
              <a:rPr lang="en-US" altLang="zh-CN" b="1" kern="0" dirty="0"/>
            </a:br>
            <a:r>
              <a:rPr lang="en-US" altLang="zh-CN" b="1" kern="0" dirty="0"/>
              <a:t>					       </a:t>
            </a:r>
            <a:r>
              <a:rPr lang="zh-CN" altLang="en-US" sz="2400" b="1" kern="0" dirty="0"/>
              <a:t>   </a:t>
            </a:r>
            <a:r>
              <a:rPr lang="en-US" altLang="zh-CN" sz="2400" b="1" kern="0" dirty="0"/>
              <a:t>				                             </a:t>
            </a:r>
            <a:endParaRPr lang="zh-CN" altLang="en-US" sz="2400" b="1" kern="0" dirty="0"/>
          </a:p>
        </p:txBody>
      </p:sp>
      <p:sp>
        <p:nvSpPr>
          <p:cNvPr id="6" name="标题 3"/>
          <p:cNvSpPr txBox="1">
            <a:spLocks/>
          </p:cNvSpPr>
          <p:nvPr/>
        </p:nvSpPr>
        <p:spPr>
          <a:xfrm>
            <a:off x="2209800" y="990600"/>
            <a:ext cx="7315200" cy="244475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>
              <a:defRPr/>
            </a:pPr>
            <a:r>
              <a:rPr lang="en-US" altLang="zh-CN" kern="0" dirty="0"/>
              <a:t>	</a:t>
            </a:r>
            <a:br>
              <a:rPr lang="en-US" altLang="zh-CN" kern="0" dirty="0"/>
            </a:br>
            <a:r>
              <a:rPr lang="en-US" altLang="zh-CN" kern="0" dirty="0"/>
              <a:t>					</a:t>
            </a:r>
            <a:r>
              <a:rPr lang="en-US" altLang="zh-CN" kern="0" dirty="0">
                <a:solidFill>
                  <a:prstClr val="white">
                    <a:lumMod val="65000"/>
                  </a:prstClr>
                </a:solidFill>
              </a:rPr>
              <a:t>       </a:t>
            </a:r>
            <a:r>
              <a:rPr lang="zh-CN" altLang="en-US" sz="2400" kern="0" dirty="0">
                <a:solidFill>
                  <a:prstClr val="white">
                    <a:lumMod val="65000"/>
                  </a:prstClr>
                </a:solidFill>
              </a:rPr>
              <a:t>   </a:t>
            </a:r>
            <a:r>
              <a:rPr lang="en-US" altLang="zh-CN" sz="2400" kern="0" dirty="0">
                <a:solidFill>
                  <a:prstClr val="white">
                    <a:lumMod val="65000"/>
                  </a:prstClr>
                </a:solidFill>
              </a:rPr>
              <a:t>				 </a:t>
            </a:r>
            <a:r>
              <a:rPr lang="en-US" altLang="zh-CN" sz="2400" kern="0" dirty="0">
                <a:solidFill>
                  <a:prstClr val="white">
                    <a:lumMod val="6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2400" kern="0" dirty="0" smtClean="0">
                <a:solidFill>
                  <a:prstClr val="white">
                    <a:lumMod val="6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2400" kern="0" dirty="0" smtClean="0">
                <a:solidFill>
                  <a:prstClr val="white">
                    <a:lumMod val="65000"/>
                  </a:prstClr>
                </a:solidFill>
              </a:rPr>
              <a:t>             </a:t>
            </a:r>
            <a:endParaRPr lang="zh-CN" altLang="en-US" sz="2400" kern="0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767672" y="1033463"/>
            <a:ext cx="601964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3000">
                  <a:srgbClr val="C00000"/>
                </a:gs>
                <a:gs pos="74000">
                  <a:srgbClr val="C00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3948113" y="4160838"/>
            <a:ext cx="3624262" cy="59372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prstClr val="white"/>
                </a:solidFill>
              </a:rPr>
              <a:t>我们提供的服务</a:t>
            </a:r>
            <a:endParaRPr lang="en-US" altLang="zh-CN" sz="2800" b="1" dirty="0">
              <a:solidFill>
                <a:prstClr val="white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962400" y="1835150"/>
            <a:ext cx="3609975" cy="5953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prstClr val="white"/>
                </a:solidFill>
              </a:rPr>
              <a:t>YSDP</a:t>
            </a:r>
            <a:r>
              <a:rPr lang="zh-CN" altLang="en-US" sz="2800" b="1" dirty="0">
                <a:solidFill>
                  <a:prstClr val="white"/>
                </a:solidFill>
              </a:rPr>
              <a:t>整体方案概览</a:t>
            </a:r>
            <a:endParaRPr lang="en-US" altLang="zh-CN" sz="2800" b="1" dirty="0">
              <a:solidFill>
                <a:prstClr val="white"/>
              </a:solidFill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3262313" y="4135438"/>
            <a:ext cx="685800" cy="685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200" b="1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3262313" y="1789113"/>
            <a:ext cx="685800" cy="685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200" b="1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3262313" y="2913063"/>
            <a:ext cx="685800" cy="685800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dirty="0">
                <a:solidFill>
                  <a:prstClr val="white"/>
                </a:solidFill>
              </a:rPr>
              <a:t>2</a:t>
            </a:r>
            <a:endParaRPr lang="zh-CN" altLang="en-US" sz="3600" b="1" dirty="0">
              <a:solidFill>
                <a:prstClr val="white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960813" y="2967038"/>
            <a:ext cx="3611562" cy="593725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prstClr val="white"/>
                </a:solidFill>
              </a:rPr>
              <a:t>方案要点展示</a:t>
            </a:r>
            <a:endParaRPr lang="en-US" altLang="zh-CN" sz="2800" b="1" dirty="0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948113" y="5246688"/>
            <a:ext cx="3624262" cy="59372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prstClr val="white"/>
                </a:solidFill>
              </a:rPr>
              <a:t>实践案例</a:t>
            </a:r>
            <a:endParaRPr lang="en-US" altLang="zh-CN" sz="2800" b="1" dirty="0">
              <a:solidFill>
                <a:prstClr val="white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262313" y="5221288"/>
            <a:ext cx="685800" cy="685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200" b="1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44" y="678118"/>
            <a:ext cx="10827258" cy="617988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圆角矩形 5"/>
          <p:cNvSpPr/>
          <p:nvPr/>
        </p:nvSpPr>
        <p:spPr>
          <a:xfrm>
            <a:off x="1562100" y="1947863"/>
            <a:ext cx="1406525" cy="54768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solidFill>
                  <a:prstClr val="white"/>
                </a:solidFill>
              </a:rPr>
              <a:t>代码区</a:t>
            </a:r>
            <a:endParaRPr lang="en-US" altLang="zh-CN" sz="2000" b="1" dirty="0">
              <a:solidFill>
                <a:prstClr val="white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1109663" y="1995488"/>
            <a:ext cx="452437" cy="452437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</a:rPr>
              <a:t>1</a:t>
            </a:r>
            <a:endParaRPr lang="zh-CN" altLang="en-US" sz="2400" b="1" dirty="0">
              <a:solidFill>
                <a:prstClr val="white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924300" y="4013200"/>
            <a:ext cx="1816100" cy="5476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prstClr val="white"/>
                </a:solidFill>
              </a:rPr>
              <a:t>待办任务列表</a:t>
            </a:r>
            <a:endParaRPr lang="en-US" altLang="zh-CN" sz="2000" b="1" dirty="0">
              <a:solidFill>
                <a:prstClr val="white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3470275" y="4060825"/>
            <a:ext cx="454025" cy="452438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</a:rPr>
              <a:t>2</a:t>
            </a:r>
            <a:endParaRPr lang="zh-CN" altLang="en-US" sz="2400" b="1" dirty="0">
              <a:solidFill>
                <a:prstClr val="white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9577388" y="1900238"/>
            <a:ext cx="1814512" cy="54768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prstClr val="white"/>
                </a:solidFill>
              </a:rPr>
              <a:t>提交自动关联</a:t>
            </a:r>
            <a:endParaRPr lang="en-US" altLang="zh-CN" sz="2000" b="1" dirty="0">
              <a:solidFill>
                <a:prstClr val="white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9123363" y="1947863"/>
            <a:ext cx="454025" cy="452437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</a:rPr>
              <a:t>3</a:t>
            </a:r>
            <a:endParaRPr lang="zh-CN" altLang="en-US" sz="2400" b="1" dirty="0">
              <a:solidFill>
                <a:prstClr val="white"/>
              </a:solidFill>
            </a:endParaRP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3470275" y="2678906"/>
            <a:ext cx="2447925" cy="503237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sz="2800" b="1" dirty="0" smtClean="0">
                <a:solidFill>
                  <a:srgbClr val="C00000"/>
                </a:solidFill>
                <a:latin typeface="+mn-lt"/>
              </a:rPr>
              <a:t>Jira</a:t>
            </a:r>
            <a:r>
              <a:rPr lang="zh-CN" altLang="en-US" sz="2800" b="1" dirty="0" smtClean="0">
                <a:solidFill>
                  <a:srgbClr val="C00000"/>
                </a:solidFill>
                <a:latin typeface="+mn-lt"/>
              </a:rPr>
              <a:t>与</a:t>
            </a:r>
            <a:r>
              <a:rPr lang="en-US" altLang="zh-CN" sz="2800" b="1" dirty="0" err="1">
                <a:solidFill>
                  <a:srgbClr val="C00000"/>
                </a:solidFill>
                <a:latin typeface="+mn-lt"/>
              </a:rPr>
              <a:t>Egit</a:t>
            </a:r>
            <a:r>
              <a:rPr lang="zh-CN" altLang="en-US" sz="2800" b="1" dirty="0" smtClean="0">
                <a:solidFill>
                  <a:srgbClr val="C00000"/>
                </a:solidFill>
                <a:latin typeface="+mn-lt"/>
              </a:rPr>
              <a:t>集成</a:t>
            </a:r>
            <a:endParaRPr lang="zh-CN" altLang="en-US" sz="28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293644" y="3768059"/>
            <a:ext cx="4191000" cy="1779301"/>
          </a:xfrm>
          <a:prstGeom prst="roundRect">
            <a:avLst>
              <a:gd name="adj" fmla="val 315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 smtClean="0">
                <a:solidFill>
                  <a:prstClr val="white"/>
                </a:solidFill>
              </a:rPr>
              <a:t>IDE</a:t>
            </a:r>
            <a:r>
              <a:rPr lang="zh-CN" altLang="en-US" sz="2400" b="1" dirty="0" smtClean="0">
                <a:solidFill>
                  <a:prstClr val="white"/>
                </a:solidFill>
              </a:rPr>
              <a:t>集成开发环境</a:t>
            </a:r>
            <a:endParaRPr lang="en-US" altLang="zh-CN" sz="2400" b="1" dirty="0" smtClean="0">
              <a:solidFill>
                <a:prstClr val="white"/>
              </a:solidFill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prstClr val="white"/>
                </a:solidFill>
              </a:rPr>
              <a:t>开发人员工作平台</a:t>
            </a:r>
            <a:endParaRPr lang="en-US" altLang="zh-CN" b="1" dirty="0" smtClean="0">
              <a:solidFill>
                <a:prstClr val="white"/>
              </a:solidFill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 smtClean="0">
                <a:solidFill>
                  <a:prstClr val="white"/>
                </a:solidFill>
              </a:rPr>
              <a:t>通过插件机制实现了在</a:t>
            </a:r>
            <a:r>
              <a:rPr lang="en-US" altLang="zh-CN" sz="1600" b="1" dirty="0" smtClean="0">
                <a:solidFill>
                  <a:prstClr val="white"/>
                </a:solidFill>
              </a:rPr>
              <a:t>IDE</a:t>
            </a:r>
            <a:r>
              <a:rPr lang="zh-CN" altLang="en-US" sz="1600" b="1" dirty="0" smtClean="0">
                <a:solidFill>
                  <a:prstClr val="white"/>
                </a:solidFill>
              </a:rPr>
              <a:t>中集成代码查看提交，待办任务查看选择，提交自动关联等功能，开发人员不用再登录其他平台，实现了工作平台的统一。</a:t>
            </a:r>
            <a:endParaRPr lang="en-US" altLang="zh-CN" sz="1600" b="1" dirty="0">
              <a:solidFill>
                <a:prstClr val="white"/>
              </a:solidFill>
            </a:endParaRPr>
          </a:p>
        </p:txBody>
      </p:sp>
      <p:sp>
        <p:nvSpPr>
          <p:cNvPr id="15" name="标题 3"/>
          <p:cNvSpPr txBox="1">
            <a:spLocks/>
          </p:cNvSpPr>
          <p:nvPr/>
        </p:nvSpPr>
        <p:spPr>
          <a:xfrm>
            <a:off x="207454" y="119318"/>
            <a:ext cx="7433691" cy="55880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en-US" altLang="zh-CN" sz="2800" b="1" kern="0" dirty="0" smtClean="0"/>
              <a:t>1.IDE</a:t>
            </a:r>
            <a:r>
              <a:rPr lang="zh-CN" altLang="en-US" sz="2800" b="1" kern="0" dirty="0" smtClean="0"/>
              <a:t>集成</a:t>
            </a:r>
            <a:r>
              <a:rPr lang="en-US" altLang="zh-CN" sz="2800" b="1" kern="0" dirty="0" smtClean="0"/>
              <a:t>-</a:t>
            </a:r>
            <a:r>
              <a:rPr lang="zh-CN" altLang="en-US" sz="2800" b="1" kern="0" dirty="0" smtClean="0"/>
              <a:t>开发人员统一工作平台</a:t>
            </a: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				       </a:t>
            </a:r>
            <a:r>
              <a:rPr lang="zh-CN" altLang="en-US" sz="1600" kern="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</a:rPr>
              <a:t>				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</a:rPr>
              <a:t>             </a:t>
            </a:r>
            <a:endParaRPr lang="zh-CN" altLang="en-US" sz="1600" kern="0" dirty="0">
              <a:solidFill>
                <a:prstClr val="white">
                  <a:lumMod val="50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986346"/>
            <a:ext cx="12115800" cy="57435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圆角矩形 6"/>
          <p:cNvSpPr/>
          <p:nvPr/>
        </p:nvSpPr>
        <p:spPr>
          <a:xfrm>
            <a:off x="7567613" y="2851150"/>
            <a:ext cx="3052762" cy="81915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 err="1">
                <a:solidFill>
                  <a:prstClr val="white"/>
                </a:solidFill>
              </a:rPr>
              <a:t>Gitlab</a:t>
            </a:r>
            <a:r>
              <a:rPr lang="zh-CN" altLang="en-US" sz="2000" b="1" dirty="0">
                <a:solidFill>
                  <a:prstClr val="white"/>
                </a:solidFill>
              </a:rPr>
              <a:t>中查看每次提交对应的问题来源</a:t>
            </a:r>
            <a:endParaRPr lang="en-US" altLang="zh-CN" sz="2000" b="1" dirty="0">
              <a:solidFill>
                <a:prstClr val="white"/>
              </a:solidFill>
            </a:endParaRPr>
          </a:p>
        </p:txBody>
      </p:sp>
      <p:sp>
        <p:nvSpPr>
          <p:cNvPr id="4" name="标题 3"/>
          <p:cNvSpPr txBox="1">
            <a:spLocks/>
          </p:cNvSpPr>
          <p:nvPr/>
        </p:nvSpPr>
        <p:spPr>
          <a:xfrm>
            <a:off x="207454" y="119318"/>
            <a:ext cx="7433691" cy="55880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en-US" altLang="zh-CN" sz="2800" b="1" kern="0" dirty="0" smtClean="0"/>
              <a:t>2.Gitlab-</a:t>
            </a:r>
            <a:r>
              <a:rPr lang="zh-CN" altLang="en-US" sz="2800" b="1" kern="0" dirty="0" smtClean="0"/>
              <a:t>代码提交与</a:t>
            </a:r>
            <a:r>
              <a:rPr lang="zh-CN" altLang="en-US" sz="2800" b="1" kern="0" dirty="0"/>
              <a:t>问题</a:t>
            </a:r>
            <a:r>
              <a:rPr lang="zh-CN" altLang="en-US" sz="2800" b="1" kern="0" dirty="0" smtClean="0"/>
              <a:t>关联</a:t>
            </a:r>
            <a:r>
              <a:rPr lang="zh-CN" altLang="en-US" sz="2800" b="1" kern="0" dirty="0"/>
              <a:t>查看</a:t>
            </a: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	       </a:t>
            </a:r>
            <a:r>
              <a:rPr lang="zh-CN" altLang="en-US" sz="1600" kern="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</a:rPr>
              <a:t>				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</a:rPr>
              <a:t>             </a:t>
            </a:r>
            <a:endParaRPr lang="zh-CN" altLang="en-US" sz="1600" kern="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36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862" y="1048512"/>
            <a:ext cx="7186552" cy="58094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圆角矩形 3"/>
          <p:cNvSpPr/>
          <p:nvPr/>
        </p:nvSpPr>
        <p:spPr>
          <a:xfrm>
            <a:off x="8279829" y="3697097"/>
            <a:ext cx="3052762" cy="81915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 err="1">
                <a:solidFill>
                  <a:schemeClr val="bg1"/>
                </a:solidFill>
              </a:rPr>
              <a:t>jira</a:t>
            </a:r>
            <a:r>
              <a:rPr lang="zh-CN" altLang="en-US" sz="2000" b="1" dirty="0">
                <a:solidFill>
                  <a:schemeClr val="bg1"/>
                </a:solidFill>
              </a:rPr>
              <a:t>中查看每个问题关联的代码修改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5" name="标题 3"/>
          <p:cNvSpPr txBox="1">
            <a:spLocks/>
          </p:cNvSpPr>
          <p:nvPr/>
        </p:nvSpPr>
        <p:spPr>
          <a:xfrm>
            <a:off x="207454" y="119318"/>
            <a:ext cx="8753666" cy="55880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en-US" altLang="zh-CN" sz="2800" b="1" kern="0" dirty="0" smtClean="0"/>
              <a:t>2.Jira-</a:t>
            </a:r>
            <a:r>
              <a:rPr lang="zh-CN" altLang="en-US" sz="2800" b="1" kern="0" dirty="0"/>
              <a:t>可</a:t>
            </a:r>
            <a:r>
              <a:rPr lang="zh-CN" altLang="en-US" sz="2800" b="1" kern="0" dirty="0" smtClean="0"/>
              <a:t>从</a:t>
            </a:r>
            <a:r>
              <a:rPr lang="en-US" altLang="zh-CN" sz="2800" b="1" kern="0" dirty="0" err="1" smtClean="0"/>
              <a:t>jira</a:t>
            </a:r>
            <a:r>
              <a:rPr lang="zh-CN" altLang="en-US" sz="2800" b="1" kern="0" dirty="0" smtClean="0"/>
              <a:t>中的问题上查看此问题对应的代码变更集</a:t>
            </a: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	       </a:t>
            </a:r>
            <a:r>
              <a:rPr lang="zh-CN" altLang="en-US" sz="1600" kern="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</a:rPr>
              <a:t>				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</a:rPr>
              <a:t>             </a:t>
            </a:r>
            <a:endParaRPr lang="zh-CN" altLang="en-US" sz="1600" kern="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35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8" y="2284413"/>
            <a:ext cx="6467475" cy="457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1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588" y="682625"/>
            <a:ext cx="6229350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2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575" y="4257675"/>
            <a:ext cx="5402263" cy="246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圆角矩形 3"/>
          <p:cNvSpPr/>
          <p:nvPr/>
        </p:nvSpPr>
        <p:spPr>
          <a:xfrm>
            <a:off x="4767263" y="3814763"/>
            <a:ext cx="2716212" cy="75565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</a:rPr>
              <a:t>提交</a:t>
            </a:r>
            <a:r>
              <a:rPr lang="en-US" altLang="zh-CN" sz="1600" b="1" dirty="0">
                <a:solidFill>
                  <a:prstClr val="white"/>
                </a:solidFill>
              </a:rPr>
              <a:t>SVN</a:t>
            </a:r>
            <a:r>
              <a:rPr lang="zh-CN" altLang="en-US" sz="1600" b="1" dirty="0">
                <a:solidFill>
                  <a:prstClr val="white"/>
                </a:solidFill>
              </a:rPr>
              <a:t>代码库</a:t>
            </a:r>
            <a:endParaRPr lang="en-US" altLang="zh-CN" sz="1600" b="1" dirty="0">
              <a:solidFill>
                <a:prstClr val="white"/>
              </a:solidFill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</a:rPr>
              <a:t>关联任务、进行代码查看</a:t>
            </a:r>
            <a:endParaRPr lang="en-US" altLang="zh-CN" sz="1600" b="1" dirty="0">
              <a:solidFill>
                <a:prstClr val="white"/>
              </a:solidFill>
            </a:endParaRPr>
          </a:p>
        </p:txBody>
      </p:sp>
      <p:sp>
        <p:nvSpPr>
          <p:cNvPr id="7" name="圆角右箭头 6"/>
          <p:cNvSpPr/>
          <p:nvPr/>
        </p:nvSpPr>
        <p:spPr>
          <a:xfrm>
            <a:off x="2862263" y="5548313"/>
            <a:ext cx="3378200" cy="623887"/>
          </a:xfrm>
          <a:prstGeom prst="bentArrow">
            <a:avLst>
              <a:gd name="adj1" fmla="val 25000"/>
              <a:gd name="adj2" fmla="val 25936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035300" y="2410619"/>
            <a:ext cx="2559050" cy="65563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prstClr val="white"/>
                </a:solidFill>
              </a:rPr>
              <a:t>提交代码</a:t>
            </a:r>
            <a:endParaRPr lang="en-US" altLang="zh-CN" b="1" dirty="0">
              <a:solidFill>
                <a:prstClr val="white"/>
              </a:solidFill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prstClr val="white"/>
                </a:solidFill>
              </a:rPr>
              <a:t>强制必须关联任务</a:t>
            </a:r>
            <a:endParaRPr lang="en-US" altLang="zh-CN" b="1" dirty="0">
              <a:solidFill>
                <a:prstClr val="white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3254375" y="2232819"/>
            <a:ext cx="452438" cy="454025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</a:rPr>
              <a:t>1</a:t>
            </a:r>
            <a:endParaRPr lang="zh-CN" altLang="en-US" sz="2400" b="1" dirty="0">
              <a:solidFill>
                <a:prstClr val="white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314825" y="4032250"/>
            <a:ext cx="452438" cy="452438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</a:rPr>
              <a:t>2</a:t>
            </a:r>
            <a:endParaRPr lang="zh-CN" altLang="en-US" sz="2400" b="1" dirty="0">
              <a:solidFill>
                <a:prstClr val="white"/>
              </a:solidFill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228600" y="28575"/>
            <a:ext cx="10515600" cy="50165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sz="2800" b="1" dirty="0" smtClean="0">
                <a:solidFill>
                  <a:srgbClr val="C00000"/>
                </a:solidFill>
                <a:latin typeface="+mn-lt"/>
              </a:rPr>
              <a:t>3.Jira</a:t>
            </a:r>
            <a:r>
              <a:rPr lang="zh-CN" altLang="en-US" sz="2800" b="1" dirty="0" smtClean="0">
                <a:solidFill>
                  <a:srgbClr val="C00000"/>
                </a:solidFill>
                <a:latin typeface="+mn-lt"/>
              </a:rPr>
              <a:t>与</a:t>
            </a:r>
            <a:r>
              <a:rPr lang="en-US" altLang="zh-CN" sz="2800" b="1" dirty="0" smtClean="0">
                <a:solidFill>
                  <a:srgbClr val="C00000"/>
                </a:solidFill>
                <a:latin typeface="+mn-lt"/>
              </a:rPr>
              <a:t>SVN</a:t>
            </a:r>
            <a:r>
              <a:rPr lang="zh-CN" altLang="en-US" sz="2800" b="1" dirty="0" smtClean="0">
                <a:solidFill>
                  <a:srgbClr val="C00000"/>
                </a:solidFill>
                <a:latin typeface="+mn-lt"/>
              </a:rPr>
              <a:t>集成</a:t>
            </a:r>
            <a:endParaRPr lang="zh-CN" altLang="en-US" sz="28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576262" y="1006475"/>
            <a:ext cx="4588165" cy="10541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prstClr val="white"/>
                </a:solidFill>
              </a:rPr>
              <a:t>通过代码与问题的关联，实现代码变更可追溯，并对后续补丁管理中按需求出补丁和构造提供基础。</a:t>
            </a:r>
            <a:endParaRPr lang="en-US" altLang="zh-CN" b="1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 txBox="1">
            <a:spLocks/>
          </p:cNvSpPr>
          <p:nvPr/>
        </p:nvSpPr>
        <p:spPr>
          <a:xfrm>
            <a:off x="1866900" y="325438"/>
            <a:ext cx="7772400" cy="84455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>
              <a:defRPr/>
            </a:pPr>
            <a:r>
              <a:rPr lang="en-US" altLang="zh-CN" b="1" kern="0" dirty="0" smtClean="0"/>
              <a:t>7.</a:t>
            </a:r>
            <a:r>
              <a:rPr lang="zh-CN" altLang="en-US" b="1" kern="0" dirty="0" smtClean="0"/>
              <a:t>持续集成</a:t>
            </a:r>
            <a:endParaRPr lang="zh-CN" altLang="en-US" sz="2400" b="1" kern="0" dirty="0"/>
          </a:p>
        </p:txBody>
      </p:sp>
      <p:sp>
        <p:nvSpPr>
          <p:cNvPr id="6" name="标题 3"/>
          <p:cNvSpPr txBox="1">
            <a:spLocks/>
          </p:cNvSpPr>
          <p:nvPr/>
        </p:nvSpPr>
        <p:spPr>
          <a:xfrm>
            <a:off x="1994642" y="1174259"/>
            <a:ext cx="9750067" cy="1238743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>
              <a:defRPr/>
            </a:pPr>
            <a:r>
              <a:rPr lang="en-US" altLang="zh-CN" kern="0" dirty="0"/>
              <a:t>	</a:t>
            </a:r>
            <a:br>
              <a:rPr lang="en-US" altLang="zh-CN" kern="0" dirty="0"/>
            </a:br>
            <a:r>
              <a:rPr lang="en-US" altLang="zh-CN" sz="2800" b="1" dirty="0" smtClean="0"/>
              <a:t>CI</a:t>
            </a:r>
            <a:r>
              <a:rPr lang="zh-CN" altLang="en-US" sz="2800" b="1" dirty="0" smtClean="0"/>
              <a:t>能为我们</a:t>
            </a:r>
            <a:r>
              <a:rPr lang="zh-CN" altLang="en-US" sz="2800" b="1" dirty="0"/>
              <a:t>带来什么</a:t>
            </a:r>
          </a:p>
          <a:p>
            <a:pPr>
              <a:defRPr/>
            </a:pPr>
            <a:r>
              <a:rPr lang="en-US" altLang="zh-CN" sz="2800" kern="0" dirty="0"/>
              <a:t>	</a:t>
            </a:r>
            <a:r>
              <a:rPr lang="en-US" altLang="zh-CN" kern="0" dirty="0"/>
              <a:t>	</a:t>
            </a:r>
            <a:r>
              <a:rPr lang="en-US" altLang="zh-CN" kern="0" dirty="0">
                <a:solidFill>
                  <a:prstClr val="white">
                    <a:lumMod val="65000"/>
                  </a:prstClr>
                </a:solidFill>
              </a:rPr>
              <a:t>       </a:t>
            </a:r>
            <a:r>
              <a:rPr lang="zh-CN" altLang="en-US" sz="2400" kern="0" dirty="0">
                <a:solidFill>
                  <a:prstClr val="white">
                    <a:lumMod val="65000"/>
                  </a:prstClr>
                </a:solidFill>
              </a:rPr>
              <a:t>   </a:t>
            </a:r>
            <a:r>
              <a:rPr lang="en-US" altLang="zh-CN" sz="2400" kern="0" dirty="0">
                <a:solidFill>
                  <a:prstClr val="white">
                    <a:lumMod val="65000"/>
                  </a:prstClr>
                </a:solidFill>
              </a:rPr>
              <a:t>				 </a:t>
            </a:r>
            <a:r>
              <a:rPr lang="en-US" altLang="zh-CN" sz="2400" kern="0" dirty="0">
                <a:solidFill>
                  <a:prstClr val="white">
                    <a:lumMod val="6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2400" kern="0" dirty="0" smtClean="0">
                <a:solidFill>
                  <a:prstClr val="white">
                    <a:lumMod val="6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2400" kern="0" dirty="0" smtClean="0">
                <a:solidFill>
                  <a:prstClr val="white">
                    <a:lumMod val="65000"/>
                  </a:prstClr>
                </a:solidFill>
              </a:rPr>
              <a:t>             </a:t>
            </a:r>
            <a:endParaRPr lang="zh-CN" altLang="en-US" sz="2400" kern="0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743288" y="1164083"/>
            <a:ext cx="601964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3000">
                  <a:srgbClr val="C00000"/>
                </a:gs>
                <a:gs pos="74000">
                  <a:srgbClr val="C00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2111375" y="1795463"/>
            <a:ext cx="2614613" cy="595312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 smtClean="0">
                <a:solidFill>
                  <a:prstClr val="white"/>
                </a:solidFill>
              </a:rPr>
              <a:t>CI</a:t>
            </a:r>
            <a:r>
              <a:rPr lang="zh-CN" altLang="en-US" sz="2800" b="1" dirty="0" smtClean="0">
                <a:solidFill>
                  <a:prstClr val="white"/>
                </a:solidFill>
              </a:rPr>
              <a:t>价值</a:t>
            </a:r>
            <a:endParaRPr lang="en-US" altLang="zh-CN" sz="2800" b="1" dirty="0">
              <a:solidFill>
                <a:prstClr val="white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127250" y="2913063"/>
            <a:ext cx="2598738" cy="593725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 smtClean="0">
                <a:solidFill>
                  <a:prstClr val="white"/>
                </a:solidFill>
              </a:rPr>
              <a:t>CI</a:t>
            </a:r>
            <a:r>
              <a:rPr lang="zh-CN" altLang="en-US" sz="2800" b="1" dirty="0" smtClean="0">
                <a:solidFill>
                  <a:prstClr val="white"/>
                </a:solidFill>
              </a:rPr>
              <a:t>之路</a:t>
            </a:r>
            <a:endParaRPr lang="en-US" altLang="zh-CN" sz="2800" b="1" dirty="0">
              <a:solidFill>
                <a:prstClr val="white"/>
              </a:solidFill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2127250" y="2425700"/>
            <a:ext cx="84582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2127250" y="3549650"/>
            <a:ext cx="84582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 57"/>
          <p:cNvSpPr/>
          <p:nvPr/>
        </p:nvSpPr>
        <p:spPr>
          <a:xfrm>
            <a:off x="1425575" y="1771650"/>
            <a:ext cx="685800" cy="685800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200" b="1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1425575" y="2867025"/>
            <a:ext cx="685800" cy="685800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200" b="1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1425575" y="3990975"/>
            <a:ext cx="685800" cy="685800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altLang="zh-CN" sz="3200" b="1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124075" y="4043363"/>
            <a:ext cx="2600325" cy="595312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prstClr val="white"/>
                </a:solidFill>
              </a:rPr>
              <a:t>CI</a:t>
            </a:r>
            <a:r>
              <a:rPr lang="zh-CN" altLang="en-US" sz="2800" b="1" dirty="0" smtClean="0">
                <a:solidFill>
                  <a:prstClr val="white"/>
                </a:solidFill>
              </a:rPr>
              <a:t>平台</a:t>
            </a:r>
            <a:endParaRPr lang="en-US" altLang="zh-CN" sz="2800" b="1" dirty="0">
              <a:solidFill>
                <a:prstClr val="white"/>
              </a:solidFill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124075" y="4679950"/>
            <a:ext cx="84582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228041" y="2958107"/>
            <a:ext cx="32832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</a:rPr>
              <a:t>如何进行“持续”集成</a:t>
            </a:r>
            <a:endParaRPr lang="zh-CN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5228041" y="4043363"/>
            <a:ext cx="16562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</a:rPr>
              <a:t>CI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如何落地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5340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 txBox="1">
            <a:spLocks/>
          </p:cNvSpPr>
          <p:nvPr/>
        </p:nvSpPr>
        <p:spPr>
          <a:xfrm>
            <a:off x="1866900" y="325438"/>
            <a:ext cx="7772400" cy="84455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>
              <a:defRPr/>
            </a:pPr>
            <a:r>
              <a:rPr lang="en-US" altLang="zh-CN" b="1" kern="0" dirty="0" smtClean="0"/>
              <a:t>7.</a:t>
            </a:r>
            <a:r>
              <a:rPr lang="zh-CN" altLang="en-US" b="1" kern="0" dirty="0" smtClean="0"/>
              <a:t>持续集成</a:t>
            </a:r>
            <a:endParaRPr lang="zh-CN" altLang="en-US" sz="2400" b="1" kern="0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2743288" y="1164083"/>
            <a:ext cx="601964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3000">
                  <a:srgbClr val="C00000"/>
                </a:gs>
                <a:gs pos="74000">
                  <a:srgbClr val="C00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2111375" y="1795463"/>
            <a:ext cx="2614613" cy="595312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 smtClean="0">
                <a:solidFill>
                  <a:prstClr val="white"/>
                </a:solidFill>
              </a:rPr>
              <a:t>CI</a:t>
            </a:r>
            <a:r>
              <a:rPr lang="zh-CN" altLang="en-US" sz="2800" b="1" dirty="0" smtClean="0">
                <a:solidFill>
                  <a:prstClr val="white"/>
                </a:solidFill>
              </a:rPr>
              <a:t>价值</a:t>
            </a:r>
            <a:endParaRPr lang="en-US" altLang="zh-CN" sz="2800" b="1" dirty="0">
              <a:solidFill>
                <a:prstClr val="white"/>
              </a:solidFill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2127250" y="2425700"/>
            <a:ext cx="84582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 57"/>
          <p:cNvSpPr/>
          <p:nvPr/>
        </p:nvSpPr>
        <p:spPr>
          <a:xfrm>
            <a:off x="1425575" y="1771650"/>
            <a:ext cx="685800" cy="685800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200" b="1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6" name="标题 3"/>
          <p:cNvSpPr txBox="1">
            <a:spLocks/>
          </p:cNvSpPr>
          <p:nvPr/>
        </p:nvSpPr>
        <p:spPr>
          <a:xfrm>
            <a:off x="1977983" y="2541692"/>
            <a:ext cx="8034806" cy="3787785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marL="457200" indent="-457200" algn="l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</a:rPr>
              <a:t>减少风险</a:t>
            </a:r>
            <a:endParaRPr lang="en-US" altLang="zh-CN" sz="20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914400" lvl="1" indent="-457200" algn="l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1800" b="1" dirty="0" smtClean="0">
                <a:solidFill>
                  <a:schemeClr val="bg1">
                    <a:lumMod val="50000"/>
                  </a:schemeClr>
                </a:solidFill>
              </a:rPr>
              <a:t>缺陷的检测和修复变得更快</a:t>
            </a:r>
            <a:endParaRPr lang="en-US" altLang="zh-CN" sz="18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914400" lvl="1" indent="-457200" algn="l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1800" b="1" dirty="0" smtClean="0">
                <a:solidFill>
                  <a:schemeClr val="bg1">
                    <a:lumMod val="50000"/>
                  </a:schemeClr>
                </a:solidFill>
              </a:rPr>
              <a:t>软件的健康程度可以度量</a:t>
            </a:r>
            <a:endParaRPr lang="en-US" altLang="zh-CN" sz="18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914400" lvl="1" indent="-457200" algn="l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</a:rPr>
              <a:t>保证</a:t>
            </a:r>
            <a:r>
              <a:rPr lang="zh-CN" altLang="en-US" sz="1800" b="1" dirty="0" smtClean="0">
                <a:solidFill>
                  <a:schemeClr val="bg1">
                    <a:lumMod val="50000"/>
                  </a:schemeClr>
                </a:solidFill>
              </a:rPr>
              <a:t>软件环境的一致性</a:t>
            </a:r>
            <a:endParaRPr lang="en-US" altLang="zh-CN" sz="18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</a:rPr>
              <a:t>减少重复过程</a:t>
            </a:r>
            <a:endParaRPr lang="en-US" altLang="zh-CN" sz="20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</a:rPr>
              <a:t>在任何时间地点生成可部署的软件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</a:rPr>
              <a:t>增强项目的可见性</a:t>
            </a:r>
            <a:endParaRPr lang="en-US" altLang="zh-CN" sz="20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对</a:t>
            </a:r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</a:rPr>
              <a:t>开发团队的软件产品建立起更强大的产品信心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 algn="l">
              <a:buFont typeface="+mj-lt"/>
              <a:buAutoNum type="arabicPeriod"/>
              <a:defRPr/>
            </a:pPr>
            <a:endParaRPr lang="en-US" altLang="zh-CN" sz="20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 algn="l">
              <a:buFont typeface="+mj-lt"/>
              <a:buAutoNum type="arabicPeriod"/>
              <a:defRPr/>
            </a:pPr>
            <a:endParaRPr lang="en-US" altLang="zh-CN" sz="20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l">
              <a:defRPr/>
            </a:pPr>
            <a:r>
              <a:rPr lang="en-US" altLang="zh-CN" sz="2400" kern="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zh-CN" sz="2400" kern="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zh-CN" sz="2400" kern="0" dirty="0">
                <a:solidFill>
                  <a:schemeClr val="bg1">
                    <a:lumMod val="50000"/>
                  </a:schemeClr>
                </a:solidFill>
              </a:rPr>
              <a:t>					       </a:t>
            </a:r>
            <a:r>
              <a:rPr lang="zh-CN" altLang="en-US" sz="1400" kern="0" dirty="0">
                <a:solidFill>
                  <a:schemeClr val="bg1">
                    <a:lumMod val="50000"/>
                  </a:schemeClr>
                </a:solidFill>
              </a:rPr>
              <a:t>   </a:t>
            </a:r>
            <a:r>
              <a:rPr lang="en-US" altLang="zh-CN" sz="1400" kern="0" dirty="0">
                <a:solidFill>
                  <a:schemeClr val="bg1">
                    <a:lumMod val="50000"/>
                  </a:schemeClr>
                </a:solidFill>
              </a:rPr>
              <a:t>				 </a:t>
            </a:r>
            <a:r>
              <a:rPr lang="en-US" altLang="zh-CN" sz="1400" kern="0" dirty="0">
                <a:solidFill>
                  <a:schemeClr val="bg1">
                    <a:lumMod val="5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400" kern="0" dirty="0" smtClean="0">
                <a:solidFill>
                  <a:schemeClr val="bg1">
                    <a:lumMod val="5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400" kern="0" dirty="0" smtClean="0">
                <a:solidFill>
                  <a:schemeClr val="bg1">
                    <a:lumMod val="50000"/>
                  </a:schemeClr>
                </a:solidFill>
              </a:rPr>
              <a:t>             </a:t>
            </a:r>
            <a:endParaRPr lang="zh-CN" altLang="en-US" sz="1400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915029" y="1846161"/>
            <a:ext cx="6723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</a:rPr>
              <a:t>CI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能为我们带来什么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7441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 txBox="1">
            <a:spLocks/>
          </p:cNvSpPr>
          <p:nvPr/>
        </p:nvSpPr>
        <p:spPr>
          <a:xfrm>
            <a:off x="1866900" y="325438"/>
            <a:ext cx="7772400" cy="84455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>
              <a:defRPr/>
            </a:pPr>
            <a:r>
              <a:rPr lang="en-US" altLang="zh-CN" b="1" kern="0" dirty="0" smtClean="0"/>
              <a:t>7.</a:t>
            </a:r>
            <a:r>
              <a:rPr lang="zh-CN" altLang="en-US" b="1" kern="0" dirty="0" smtClean="0"/>
              <a:t>持续集成</a:t>
            </a:r>
            <a:endParaRPr lang="zh-CN" altLang="en-US" sz="2400" b="1" kern="0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2743288" y="1164083"/>
            <a:ext cx="601964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3000">
                  <a:srgbClr val="C00000"/>
                </a:gs>
                <a:gs pos="74000">
                  <a:srgbClr val="C00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2111375" y="1795463"/>
            <a:ext cx="2614613" cy="595312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 smtClean="0">
                <a:solidFill>
                  <a:prstClr val="white"/>
                </a:solidFill>
              </a:rPr>
              <a:t>CI</a:t>
            </a:r>
            <a:r>
              <a:rPr lang="zh-CN" altLang="en-US" sz="2800" b="1" dirty="0">
                <a:solidFill>
                  <a:prstClr val="white"/>
                </a:solidFill>
              </a:rPr>
              <a:t>之路</a:t>
            </a:r>
            <a:endParaRPr lang="en-US" altLang="zh-CN" sz="2800" b="1" dirty="0">
              <a:solidFill>
                <a:prstClr val="white"/>
              </a:solidFill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2127250" y="2425700"/>
            <a:ext cx="84582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 57"/>
          <p:cNvSpPr/>
          <p:nvPr/>
        </p:nvSpPr>
        <p:spPr>
          <a:xfrm>
            <a:off x="1425575" y="1771650"/>
            <a:ext cx="685800" cy="685800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200" b="1" dirty="0" smtClean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915029" y="1846161"/>
            <a:ext cx="67235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</a:rPr>
              <a:t>如何进行“持续”集成（</a:t>
            </a:r>
            <a:r>
              <a:rPr lang="en-US" altLang="zh-CN" sz="2800" b="1" dirty="0" smtClean="0">
                <a:solidFill>
                  <a:srgbClr val="C00000"/>
                </a:solidFill>
              </a:rPr>
              <a:t>I</a:t>
            </a:r>
            <a:r>
              <a:rPr lang="en-US" altLang="zh-CN" sz="2400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B</a:t>
            </a:r>
            <a:r>
              <a:rPr lang="en-US" altLang="zh-CN" sz="2400" b="1" dirty="0" smtClean="0">
                <a:solidFill>
                  <a:schemeClr val="bg1">
                    <a:lumMod val="65000"/>
                  </a:schemeClr>
                </a:solidFill>
              </a:rPr>
              <a:t>uild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S</a:t>
            </a:r>
            <a:r>
              <a:rPr lang="en-US" altLang="zh-CN" sz="2400" b="1" dirty="0" smtClean="0">
                <a:solidFill>
                  <a:schemeClr val="bg1">
                    <a:lumMod val="65000"/>
                  </a:schemeClr>
                </a:solidFill>
              </a:rPr>
              <a:t>o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C</a:t>
            </a:r>
            <a:r>
              <a:rPr lang="en-US" altLang="zh-CN" sz="2400" b="1" dirty="0" smtClean="0">
                <a:solidFill>
                  <a:schemeClr val="bg1">
                    <a:lumMod val="65000"/>
                  </a:schemeClr>
                </a:solidFill>
              </a:rPr>
              <a:t>onsistently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） 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264667" y="2817227"/>
            <a:ext cx="1620502" cy="593725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prstClr val="white"/>
                </a:solidFill>
              </a:rPr>
              <a:t>找到</a:t>
            </a:r>
            <a:r>
              <a:rPr lang="zh-CN" altLang="en-US" sz="2000" b="1" dirty="0" smtClean="0">
                <a:solidFill>
                  <a:prstClr val="white"/>
                </a:solidFill>
              </a:rPr>
              <a:t>改进点</a:t>
            </a:r>
            <a:endParaRPr lang="en-US" altLang="zh-CN" sz="2000" b="1" dirty="0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264667" y="3692988"/>
            <a:ext cx="1620502" cy="593725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solidFill>
                  <a:prstClr val="white"/>
                </a:solidFill>
              </a:rPr>
              <a:t>实现自动化</a:t>
            </a:r>
            <a:endParaRPr lang="en-US" altLang="zh-CN" sz="2000" b="1" dirty="0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264667" y="4568749"/>
            <a:ext cx="1620502" cy="593725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prstClr val="white"/>
                </a:solidFill>
              </a:rPr>
              <a:t>加入版本控制</a:t>
            </a:r>
            <a:endParaRPr lang="en-US" altLang="zh-CN" sz="2000" b="1" dirty="0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264667" y="5391048"/>
            <a:ext cx="1620502" cy="593725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solidFill>
                  <a:prstClr val="white"/>
                </a:solidFill>
              </a:rPr>
              <a:t>使之持续</a:t>
            </a:r>
            <a:endParaRPr lang="en-US" altLang="zh-CN" sz="2000" b="1" dirty="0">
              <a:solidFill>
                <a:prstClr val="white"/>
              </a:solidFill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264667" y="3449589"/>
            <a:ext cx="84582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2264667" y="4327675"/>
            <a:ext cx="84582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2264667" y="5199341"/>
            <a:ext cx="84582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2264667" y="6034519"/>
            <a:ext cx="84582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4118307" y="2806435"/>
            <a:ext cx="65015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</a:rPr>
              <a:t>确定需要自动化的过程，包括编译、测试、审查、部署、数据库集成等产品开发中的各个方面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113074" y="4516143"/>
            <a:ext cx="65015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将上述构建脚本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程序加入版本控制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</a:rPr>
              <a:t>，使项目中任何人都可以使用，这样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创造的价值会在整个项目中一致的传播开来</a:t>
            </a:r>
          </a:p>
        </p:txBody>
      </p:sp>
      <p:sp>
        <p:nvSpPr>
          <p:cNvPr id="19" name="矩形 18"/>
          <p:cNvSpPr/>
          <p:nvPr/>
        </p:nvSpPr>
        <p:spPr>
          <a:xfrm>
            <a:off x="4113073" y="3638436"/>
            <a:ext cx="65015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创建一段构建脚本，让这个自动化的过程可以重复地、一致地执行</a:t>
            </a:r>
          </a:p>
        </p:txBody>
      </p:sp>
      <p:sp>
        <p:nvSpPr>
          <p:cNvPr id="20" name="矩形 19"/>
          <p:cNvSpPr/>
          <p:nvPr/>
        </p:nvSpPr>
        <p:spPr>
          <a:xfrm>
            <a:off x="4113072" y="5503244"/>
            <a:ext cx="65015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利用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CI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引擎，确保上述自动化过程在每次变更之后都得到执行</a:t>
            </a:r>
          </a:p>
        </p:txBody>
      </p:sp>
      <p:sp>
        <p:nvSpPr>
          <p:cNvPr id="2" name="右弧形箭头 1"/>
          <p:cNvSpPr/>
          <p:nvPr/>
        </p:nvSpPr>
        <p:spPr>
          <a:xfrm>
            <a:off x="10726594" y="2896908"/>
            <a:ext cx="911991" cy="3009105"/>
          </a:xfrm>
          <a:prstGeom prst="curved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右弧形箭头 20"/>
          <p:cNvSpPr/>
          <p:nvPr/>
        </p:nvSpPr>
        <p:spPr>
          <a:xfrm rot="10800000">
            <a:off x="180641" y="2863471"/>
            <a:ext cx="1040637" cy="3009105"/>
          </a:xfrm>
          <a:prstGeom prst="curved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337847" y="2806435"/>
            <a:ext cx="844282" cy="593725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 smtClean="0">
                <a:solidFill>
                  <a:prstClr val="white"/>
                </a:solidFill>
              </a:rPr>
              <a:t>Identify</a:t>
            </a:r>
            <a:endParaRPr lang="en-US" altLang="zh-CN" sz="1600" b="1" dirty="0">
              <a:solidFill>
                <a:prstClr val="white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20844" y="3681413"/>
            <a:ext cx="844282" cy="593725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 smtClean="0">
                <a:solidFill>
                  <a:prstClr val="white"/>
                </a:solidFill>
              </a:rPr>
              <a:t>Build</a:t>
            </a:r>
            <a:endParaRPr lang="en-US" altLang="zh-CN" sz="2000" b="1" dirty="0">
              <a:solidFill>
                <a:prstClr val="white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20844" y="4573102"/>
            <a:ext cx="844282" cy="593725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 smtClean="0">
                <a:solidFill>
                  <a:prstClr val="white"/>
                </a:solidFill>
              </a:rPr>
              <a:t>Share</a:t>
            </a:r>
            <a:endParaRPr lang="en-US" altLang="zh-CN" sz="2000" b="1" dirty="0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329346" y="5385672"/>
            <a:ext cx="844282" cy="593725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>
                <a:solidFill>
                  <a:schemeClr val="bg1"/>
                </a:solidFill>
              </a:rPr>
              <a:t>Consistently</a:t>
            </a:r>
          </a:p>
        </p:txBody>
      </p:sp>
    </p:spTree>
    <p:extLst>
      <p:ext uri="{BB962C8B-B14F-4D97-AF65-F5344CB8AC3E}">
        <p14:creationId xmlns:p14="http://schemas.microsoft.com/office/powerpoint/2010/main" val="383090082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标注 4"/>
          <p:cNvSpPr/>
          <p:nvPr/>
        </p:nvSpPr>
        <p:spPr>
          <a:xfrm>
            <a:off x="2858870" y="2133363"/>
            <a:ext cx="5743979" cy="2511380"/>
          </a:xfrm>
          <a:prstGeom prst="wedgeRoundRectCallout">
            <a:avLst>
              <a:gd name="adj1" fmla="val -12827"/>
              <a:gd name="adj2" fmla="val 4912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3282959" y="2683330"/>
            <a:ext cx="1506829" cy="453982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/>
              <a:t>编译源代码</a:t>
            </a:r>
            <a:endParaRPr lang="zh-CN" altLang="en-US" sz="1400" b="1" dirty="0"/>
          </a:p>
        </p:txBody>
      </p:sp>
      <p:sp>
        <p:nvSpPr>
          <p:cNvPr id="8" name="圆角矩形 7"/>
          <p:cNvSpPr/>
          <p:nvPr/>
        </p:nvSpPr>
        <p:spPr>
          <a:xfrm>
            <a:off x="3184633" y="3629538"/>
            <a:ext cx="1274677" cy="45398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/>
              <a:t>执行测试</a:t>
            </a:r>
            <a:endParaRPr lang="zh-CN" altLang="en-US" sz="1400" b="1" dirty="0"/>
          </a:p>
        </p:txBody>
      </p:sp>
      <p:sp>
        <p:nvSpPr>
          <p:cNvPr id="9" name="圆角矩形 8"/>
          <p:cNvSpPr/>
          <p:nvPr/>
        </p:nvSpPr>
        <p:spPr>
          <a:xfrm>
            <a:off x="5106259" y="4083521"/>
            <a:ext cx="1249203" cy="36765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/>
              <a:t>代码扫描</a:t>
            </a:r>
            <a:endParaRPr lang="zh-CN" altLang="en-US" sz="1400" b="1" dirty="0"/>
          </a:p>
        </p:txBody>
      </p:sp>
      <p:sp>
        <p:nvSpPr>
          <p:cNvPr id="10" name="圆角矩形 9"/>
          <p:cNvSpPr/>
          <p:nvPr/>
        </p:nvSpPr>
        <p:spPr>
          <a:xfrm>
            <a:off x="5500193" y="2935070"/>
            <a:ext cx="855270" cy="453983"/>
          </a:xfrm>
          <a:prstGeom prst="roundRect">
            <a:avLst/>
          </a:prstGeom>
          <a:solidFill>
            <a:srgbClr val="C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集成</a:t>
            </a:r>
            <a:endParaRPr lang="zh-CN" altLang="en-US" b="1" dirty="0"/>
          </a:p>
        </p:txBody>
      </p:sp>
      <p:sp>
        <p:nvSpPr>
          <p:cNvPr id="11" name="圆角矩形 10"/>
          <p:cNvSpPr/>
          <p:nvPr/>
        </p:nvSpPr>
        <p:spPr>
          <a:xfrm>
            <a:off x="7051504" y="2676483"/>
            <a:ext cx="1242810" cy="45398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/>
              <a:t>集成数据库</a:t>
            </a:r>
            <a:endParaRPr lang="zh-CN" altLang="en-US" sz="1400" b="1" dirty="0"/>
          </a:p>
        </p:txBody>
      </p:sp>
      <p:sp>
        <p:nvSpPr>
          <p:cNvPr id="12" name="圆角矩形 11"/>
          <p:cNvSpPr/>
          <p:nvPr/>
        </p:nvSpPr>
        <p:spPr>
          <a:xfrm>
            <a:off x="7080160" y="3793340"/>
            <a:ext cx="1242811" cy="45398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/>
              <a:t>部署软件</a:t>
            </a:r>
            <a:endParaRPr lang="zh-CN" altLang="en-US" sz="1400" b="1" dirty="0"/>
          </a:p>
        </p:txBody>
      </p:sp>
      <p:sp>
        <p:nvSpPr>
          <p:cNvPr id="14" name="左右箭头 13"/>
          <p:cNvSpPr/>
          <p:nvPr/>
        </p:nvSpPr>
        <p:spPr>
          <a:xfrm rot="5400000">
            <a:off x="1259866" y="3111966"/>
            <a:ext cx="2511380" cy="631064"/>
          </a:xfrm>
          <a:prstGeom prst="left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 b="1" dirty="0" smtClean="0">
                <a:solidFill>
                  <a:srgbClr val="C00000"/>
                </a:solidFill>
              </a:rPr>
              <a:t>反馈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2432041" y="4856131"/>
            <a:ext cx="6596050" cy="1778903"/>
          </a:xfrm>
          <a:prstGeom prst="roundRect">
            <a:avLst>
              <a:gd name="adj" fmla="val 7979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2000" b="1" dirty="0" smtClean="0">
                <a:solidFill>
                  <a:srgbClr val="C00000"/>
                </a:solidFill>
              </a:rPr>
              <a:t>持续集成平台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graphicFrame>
        <p:nvGraphicFramePr>
          <p:cNvPr id="16" name="图示 15"/>
          <p:cNvGraphicFramePr/>
          <p:nvPr>
            <p:extLst>
              <p:ext uri="{D42A27DB-BD31-4B8C-83A1-F6EECF244321}">
                <p14:modId xmlns:p14="http://schemas.microsoft.com/office/powerpoint/2010/main" val="2603308753"/>
              </p:ext>
            </p:extLst>
          </p:nvPr>
        </p:nvGraphicFramePr>
        <p:xfrm>
          <a:off x="4252444" y="2230958"/>
          <a:ext cx="3282502" cy="17237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圆角矩形 16"/>
          <p:cNvSpPr/>
          <p:nvPr/>
        </p:nvSpPr>
        <p:spPr>
          <a:xfrm>
            <a:off x="2539445" y="5918254"/>
            <a:ext cx="6318914" cy="589211"/>
          </a:xfrm>
          <a:prstGeom prst="roundRect">
            <a:avLst/>
          </a:prstGeom>
          <a:solidFill>
            <a:srgbClr val="C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Jenkins</a:t>
            </a:r>
            <a:endParaRPr lang="zh-CN" altLang="en-US" sz="2400" b="1" dirty="0"/>
          </a:p>
        </p:txBody>
      </p:sp>
      <p:sp>
        <p:nvSpPr>
          <p:cNvPr id="18" name="圆角矩形 17"/>
          <p:cNvSpPr/>
          <p:nvPr/>
        </p:nvSpPr>
        <p:spPr>
          <a:xfrm>
            <a:off x="9387421" y="3021824"/>
            <a:ext cx="1488206" cy="629352"/>
          </a:xfrm>
          <a:prstGeom prst="roundRect">
            <a:avLst/>
          </a:prstGeom>
          <a:solidFill>
            <a:srgbClr val="C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CI</a:t>
            </a:r>
            <a:r>
              <a:rPr lang="zh-CN" altLang="en-US" b="1" dirty="0"/>
              <a:t>实践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5538830" y="5386601"/>
            <a:ext cx="1274677" cy="453983"/>
          </a:xfrm>
          <a:prstGeom prst="roundRect">
            <a:avLst/>
          </a:prstGeom>
          <a:solidFill>
            <a:srgbClr val="C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Sonar</a:t>
            </a:r>
            <a:endParaRPr lang="zh-CN" altLang="en-US" b="1" dirty="0"/>
          </a:p>
        </p:txBody>
      </p:sp>
      <p:sp>
        <p:nvSpPr>
          <p:cNvPr id="21" name="圆角矩形 20"/>
          <p:cNvSpPr/>
          <p:nvPr/>
        </p:nvSpPr>
        <p:spPr>
          <a:xfrm>
            <a:off x="3851597" y="5386601"/>
            <a:ext cx="1549642" cy="453983"/>
          </a:xfrm>
          <a:prstGeom prst="roundRect">
            <a:avLst/>
          </a:prstGeom>
          <a:solidFill>
            <a:srgbClr val="C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Maven/Ant</a:t>
            </a:r>
            <a:endParaRPr lang="zh-CN" altLang="en-US" b="1" dirty="0"/>
          </a:p>
        </p:txBody>
      </p:sp>
      <p:sp>
        <p:nvSpPr>
          <p:cNvPr id="22" name="圆角矩形 21"/>
          <p:cNvSpPr/>
          <p:nvPr/>
        </p:nvSpPr>
        <p:spPr>
          <a:xfrm>
            <a:off x="6951098" y="5386601"/>
            <a:ext cx="748163" cy="453983"/>
          </a:xfrm>
          <a:prstGeom prst="roundRect">
            <a:avLst/>
          </a:prstGeom>
          <a:solidFill>
            <a:srgbClr val="C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Unit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2539445" y="5386601"/>
            <a:ext cx="1168784" cy="453983"/>
          </a:xfrm>
          <a:prstGeom prst="roundRect">
            <a:avLst/>
          </a:prstGeom>
          <a:solidFill>
            <a:srgbClr val="C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/>
              <a:t>G</a:t>
            </a:r>
            <a:r>
              <a:rPr lang="en-US" altLang="zh-CN" b="1" dirty="0" err="1" smtClean="0"/>
              <a:t>it</a:t>
            </a:r>
            <a:endParaRPr lang="zh-CN" altLang="en-US" b="1" dirty="0"/>
          </a:p>
        </p:txBody>
      </p:sp>
      <p:sp>
        <p:nvSpPr>
          <p:cNvPr id="24" name="圆角矩形 23"/>
          <p:cNvSpPr/>
          <p:nvPr/>
        </p:nvSpPr>
        <p:spPr>
          <a:xfrm>
            <a:off x="7813982" y="5403501"/>
            <a:ext cx="1044377" cy="453983"/>
          </a:xfrm>
          <a:prstGeom prst="roundRect">
            <a:avLst/>
          </a:prstGeom>
          <a:solidFill>
            <a:srgbClr val="C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UAP-CI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162175" y="4856131"/>
            <a:ext cx="2207538" cy="1778903"/>
          </a:xfrm>
          <a:prstGeom prst="roundRect">
            <a:avLst>
              <a:gd name="adj" fmla="val 7979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rgbClr val="C00000"/>
                </a:solidFill>
              </a:rPr>
              <a:t>Jira</a:t>
            </a:r>
            <a:endParaRPr lang="zh-CN" altLang="en-US" sz="2800" b="1" dirty="0">
              <a:solidFill>
                <a:srgbClr val="C00000"/>
              </a:solidFill>
            </a:endParaRPr>
          </a:p>
        </p:txBody>
      </p:sp>
      <p:sp>
        <p:nvSpPr>
          <p:cNvPr id="26" name="标题 3"/>
          <p:cNvSpPr txBox="1">
            <a:spLocks/>
          </p:cNvSpPr>
          <p:nvPr/>
        </p:nvSpPr>
        <p:spPr>
          <a:xfrm>
            <a:off x="1866900" y="203518"/>
            <a:ext cx="7772400" cy="84455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>
              <a:defRPr/>
            </a:pPr>
            <a:r>
              <a:rPr lang="en-US" altLang="zh-CN" b="1" kern="0" dirty="0" smtClean="0"/>
              <a:t>7.</a:t>
            </a:r>
            <a:r>
              <a:rPr lang="zh-CN" altLang="en-US" b="1" kern="0" dirty="0" smtClean="0"/>
              <a:t>持续集成</a:t>
            </a:r>
            <a:r>
              <a:rPr lang="en-US" altLang="zh-CN" b="1" kern="0" dirty="0" smtClean="0"/>
              <a:t>-CI</a:t>
            </a:r>
            <a:r>
              <a:rPr lang="zh-CN" altLang="en-US" b="1" kern="0" dirty="0" smtClean="0"/>
              <a:t>平台</a:t>
            </a:r>
            <a:endParaRPr lang="zh-CN" altLang="en-US" sz="2400" b="1" kern="0" dirty="0"/>
          </a:p>
        </p:txBody>
      </p:sp>
      <p:cxnSp>
        <p:nvCxnSpPr>
          <p:cNvPr id="27" name="直接连接符 26"/>
          <p:cNvCxnSpPr/>
          <p:nvPr/>
        </p:nvCxnSpPr>
        <p:spPr>
          <a:xfrm>
            <a:off x="3008449" y="926770"/>
            <a:ext cx="601964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3000">
                  <a:srgbClr val="C00000"/>
                </a:gs>
                <a:gs pos="74000">
                  <a:srgbClr val="C00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圆角矩形 27"/>
          <p:cNvSpPr/>
          <p:nvPr/>
        </p:nvSpPr>
        <p:spPr>
          <a:xfrm>
            <a:off x="9839005" y="5345140"/>
            <a:ext cx="1601829" cy="599667"/>
          </a:xfrm>
          <a:prstGeom prst="roundRect">
            <a:avLst/>
          </a:prstGeom>
          <a:solidFill>
            <a:srgbClr val="C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CI</a:t>
            </a:r>
            <a:r>
              <a:rPr lang="zh-CN" altLang="en-US" b="1" dirty="0"/>
              <a:t>平台</a:t>
            </a:r>
          </a:p>
        </p:txBody>
      </p:sp>
      <p:sp>
        <p:nvSpPr>
          <p:cNvPr id="29" name="矩形 28"/>
          <p:cNvSpPr/>
          <p:nvPr/>
        </p:nvSpPr>
        <p:spPr>
          <a:xfrm>
            <a:off x="446303" y="1171506"/>
            <a:ext cx="1145973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集团级</a:t>
            </a: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CI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平台，基于业界主流的工具和</a:t>
            </a: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UAP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技术应用，具有很好的可扩展性，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有力支撑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工程实践改进。</a:t>
            </a:r>
            <a:endParaRPr lang="en-US" altLang="zh-CN" sz="16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CI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驱动产品开发能力提升，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持续拓展产品开发过程中的各类工程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实践。</a:t>
            </a:r>
            <a:endParaRPr lang="en-US" altLang="zh-CN" sz="16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CI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作为产品开发最基础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平台，也是研发管理整体方案的核心组成部分，与其它所有子方案都有很好的集成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93245" y="4083521"/>
            <a:ext cx="1722517" cy="599667"/>
          </a:xfrm>
          <a:prstGeom prst="roundRect">
            <a:avLst/>
          </a:prstGeom>
          <a:solidFill>
            <a:srgbClr val="C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CI</a:t>
            </a:r>
            <a:r>
              <a:rPr lang="zh-CN" altLang="en-US" b="1" dirty="0" smtClean="0"/>
              <a:t>与业务过程紧密集成</a:t>
            </a:r>
            <a:endParaRPr lang="zh-CN" altLang="en-US" b="1" dirty="0"/>
          </a:p>
        </p:txBody>
      </p:sp>
      <p:sp>
        <p:nvSpPr>
          <p:cNvPr id="31" name="椭圆 30"/>
          <p:cNvSpPr/>
          <p:nvPr/>
        </p:nvSpPr>
        <p:spPr>
          <a:xfrm>
            <a:off x="8814893" y="3056970"/>
            <a:ext cx="593883" cy="593883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200" b="1" dirty="0" smtClean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9353653" y="5439626"/>
            <a:ext cx="505181" cy="505181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200" b="1" dirty="0" smtClean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937246" y="3629538"/>
            <a:ext cx="516404" cy="516404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200" b="1" dirty="0" smtClean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1563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2450" y="855130"/>
            <a:ext cx="4019550" cy="54292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46" y="2044698"/>
            <a:ext cx="8021079" cy="405231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圆角矩形 6"/>
          <p:cNvSpPr/>
          <p:nvPr/>
        </p:nvSpPr>
        <p:spPr>
          <a:xfrm>
            <a:off x="1364733" y="1045631"/>
            <a:ext cx="3677167" cy="999069"/>
          </a:xfrm>
          <a:prstGeom prst="roundRect">
            <a:avLst/>
          </a:prstGeom>
          <a:solidFill>
            <a:srgbClr val="C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 smtClean="0"/>
              <a:t>利用</a:t>
            </a:r>
            <a:r>
              <a:rPr lang="en-US" altLang="zh-CN" b="1" dirty="0" smtClean="0"/>
              <a:t>Jenkins</a:t>
            </a:r>
            <a:r>
              <a:rPr lang="zh-CN" altLang="en-US" b="1" dirty="0" smtClean="0"/>
              <a:t>搭建统一的</a:t>
            </a:r>
            <a:r>
              <a:rPr lang="en-US" altLang="zh-CN" b="1" dirty="0" smtClean="0"/>
              <a:t>CI</a:t>
            </a:r>
            <a:r>
              <a:rPr lang="zh-CN" altLang="en-US" b="1" dirty="0" smtClean="0"/>
              <a:t>调度引擎，可以通过下图的面板查看调度任务和任务的执行状况</a:t>
            </a:r>
            <a:endParaRPr lang="zh-CN" altLang="en-US" b="1" dirty="0"/>
          </a:p>
        </p:txBody>
      </p:sp>
      <p:sp>
        <p:nvSpPr>
          <p:cNvPr id="8" name="椭圆 7"/>
          <p:cNvSpPr/>
          <p:nvPr/>
        </p:nvSpPr>
        <p:spPr>
          <a:xfrm>
            <a:off x="859552" y="1292574"/>
            <a:ext cx="505181" cy="505181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200" b="1" dirty="0" smtClean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9804400" y="1651001"/>
            <a:ext cx="2295962" cy="1295399"/>
          </a:xfrm>
          <a:prstGeom prst="roundRect">
            <a:avLst/>
          </a:prstGeom>
          <a:solidFill>
            <a:srgbClr val="C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 smtClean="0"/>
              <a:t>通过引擎调整各个执行节点之间的执行次序</a:t>
            </a:r>
            <a:endParaRPr lang="zh-CN" altLang="en-US" b="1" dirty="0"/>
          </a:p>
        </p:txBody>
      </p:sp>
      <p:sp>
        <p:nvSpPr>
          <p:cNvPr id="10" name="椭圆 9"/>
          <p:cNvSpPr/>
          <p:nvPr/>
        </p:nvSpPr>
        <p:spPr>
          <a:xfrm>
            <a:off x="9385812" y="2044700"/>
            <a:ext cx="505181" cy="505181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200" b="1" dirty="0" smtClean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1" name="标题 3"/>
          <p:cNvSpPr txBox="1">
            <a:spLocks/>
          </p:cNvSpPr>
          <p:nvPr/>
        </p:nvSpPr>
        <p:spPr>
          <a:xfrm>
            <a:off x="4261104" y="214333"/>
            <a:ext cx="3468624" cy="84455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en-US" altLang="zh-CN" sz="2800" kern="0" dirty="0" smtClean="0"/>
              <a:t>CI</a:t>
            </a:r>
            <a:r>
              <a:rPr lang="zh-CN" altLang="en-US" sz="2800" kern="0" dirty="0" smtClean="0"/>
              <a:t>的引擎</a:t>
            </a:r>
            <a:r>
              <a:rPr lang="en-US" altLang="zh-CN" sz="2800" kern="0" dirty="0" smtClean="0"/>
              <a:t>-Jenkins</a:t>
            </a:r>
            <a:r>
              <a:rPr lang="zh-CN" altLang="en-US" sz="2800" kern="0" dirty="0" smtClean="0"/>
              <a:t>平台</a:t>
            </a:r>
            <a:endParaRPr lang="zh-CN" altLang="en-US" sz="2800" kern="0" dirty="0"/>
          </a:p>
        </p:txBody>
      </p:sp>
      <p:cxnSp>
        <p:nvCxnSpPr>
          <p:cNvPr id="12" name="直接连接符 11"/>
          <p:cNvCxnSpPr/>
          <p:nvPr/>
        </p:nvCxnSpPr>
        <p:spPr>
          <a:xfrm>
            <a:off x="3169993" y="793200"/>
            <a:ext cx="601964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3000">
                  <a:srgbClr val="C00000"/>
                </a:gs>
                <a:gs pos="74000">
                  <a:srgbClr val="C00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8214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26" y="1162042"/>
            <a:ext cx="9870376" cy="529133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标题 3"/>
          <p:cNvSpPr txBox="1">
            <a:spLocks/>
          </p:cNvSpPr>
          <p:nvPr/>
        </p:nvSpPr>
        <p:spPr>
          <a:xfrm>
            <a:off x="4261104" y="214333"/>
            <a:ext cx="4383024" cy="84455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en-US" altLang="zh-CN" sz="2800" kern="0" dirty="0" smtClean="0"/>
              <a:t>CI</a:t>
            </a:r>
            <a:r>
              <a:rPr lang="zh-CN" altLang="en-US" sz="2800" kern="0" dirty="0" smtClean="0"/>
              <a:t>的引擎</a:t>
            </a:r>
            <a:r>
              <a:rPr lang="en-US" altLang="zh-CN" sz="2800" kern="0" dirty="0" smtClean="0"/>
              <a:t>-Jenkins</a:t>
            </a:r>
            <a:r>
              <a:rPr lang="zh-CN" altLang="en-US" sz="2800" kern="0" dirty="0" smtClean="0"/>
              <a:t>平台</a:t>
            </a:r>
            <a:endParaRPr lang="zh-CN" altLang="en-US" sz="2800" kern="0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3169993" y="793200"/>
            <a:ext cx="601964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3000">
                  <a:srgbClr val="C00000"/>
                </a:gs>
                <a:gs pos="74000">
                  <a:srgbClr val="C00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1331409" y="3423072"/>
            <a:ext cx="2691951" cy="1547572"/>
          </a:xfrm>
          <a:prstGeom prst="roundRect">
            <a:avLst/>
          </a:prstGeom>
          <a:solidFill>
            <a:srgbClr val="C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 smtClean="0"/>
              <a:t>开放性的可扩展平台：</a:t>
            </a:r>
            <a:r>
              <a:rPr lang="zh-CN" altLang="en-US" sz="1600" dirty="0" smtClean="0">
                <a:solidFill>
                  <a:schemeClr val="bg1"/>
                </a:solidFill>
              </a:rPr>
              <a:t>可通过插件实现与其它平台的集成可自身功能的扩展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852160" y="4970643"/>
            <a:ext cx="1877568" cy="548640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/>
              <a:t>Mavan</a:t>
            </a:r>
            <a:r>
              <a:rPr lang="en-US" altLang="zh-CN" b="1" dirty="0"/>
              <a:t>/Ant</a:t>
            </a:r>
            <a:endParaRPr lang="zh-CN" altLang="en-US" b="1" dirty="0"/>
          </a:p>
        </p:txBody>
      </p:sp>
      <p:sp>
        <p:nvSpPr>
          <p:cNvPr id="12" name="椭圆 11"/>
          <p:cNvSpPr/>
          <p:nvPr/>
        </p:nvSpPr>
        <p:spPr>
          <a:xfrm>
            <a:off x="5172456" y="2486511"/>
            <a:ext cx="774192" cy="548640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Jira</a:t>
            </a:r>
          </a:p>
        </p:txBody>
      </p:sp>
      <p:sp>
        <p:nvSpPr>
          <p:cNvPr id="13" name="椭圆 12"/>
          <p:cNvSpPr/>
          <p:nvPr/>
        </p:nvSpPr>
        <p:spPr>
          <a:xfrm>
            <a:off x="6717792" y="4031794"/>
            <a:ext cx="1072896" cy="548640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/>
              <a:t>Snoar</a:t>
            </a:r>
            <a:endParaRPr lang="en-US" altLang="zh-CN" b="1" dirty="0"/>
          </a:p>
        </p:txBody>
      </p:sp>
      <p:sp>
        <p:nvSpPr>
          <p:cNvPr id="15" name="椭圆 14"/>
          <p:cNvSpPr/>
          <p:nvPr/>
        </p:nvSpPr>
        <p:spPr>
          <a:xfrm>
            <a:off x="6372835" y="3114313"/>
            <a:ext cx="670560" cy="548640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/>
              <a:t>Git</a:t>
            </a:r>
            <a:endParaRPr lang="zh-CN" altLang="en-US" b="1" dirty="0"/>
          </a:p>
        </p:txBody>
      </p:sp>
      <p:sp>
        <p:nvSpPr>
          <p:cNvPr id="16" name="椭圆 15"/>
          <p:cNvSpPr/>
          <p:nvPr/>
        </p:nvSpPr>
        <p:spPr>
          <a:xfrm>
            <a:off x="4831080" y="5546091"/>
            <a:ext cx="1200912" cy="428576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… … ..</a:t>
            </a:r>
          </a:p>
        </p:txBody>
      </p:sp>
      <p:sp>
        <p:nvSpPr>
          <p:cNvPr id="17" name="椭圆 16"/>
          <p:cNvSpPr/>
          <p:nvPr/>
        </p:nvSpPr>
        <p:spPr>
          <a:xfrm>
            <a:off x="4703829" y="3784189"/>
            <a:ext cx="1455414" cy="886876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Jenkins</a:t>
            </a:r>
          </a:p>
        </p:txBody>
      </p:sp>
      <p:sp>
        <p:nvSpPr>
          <p:cNvPr id="18" name="椭圆 17"/>
          <p:cNvSpPr/>
          <p:nvPr/>
        </p:nvSpPr>
        <p:spPr>
          <a:xfrm>
            <a:off x="1331409" y="3170480"/>
            <a:ext cx="505181" cy="505181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200" b="1" dirty="0" smtClean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5946649" y="2486511"/>
            <a:ext cx="3587496" cy="51443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 smtClean="0"/>
              <a:t>与业务问题集成，可根据问题的状态触发构建</a:t>
            </a:r>
            <a:endParaRPr lang="zh-CN" altLang="en-US" sz="1600" b="1" dirty="0"/>
          </a:p>
        </p:txBody>
      </p:sp>
      <p:sp>
        <p:nvSpPr>
          <p:cNvPr id="20" name="圆角矩形 19"/>
          <p:cNvSpPr/>
          <p:nvPr/>
        </p:nvSpPr>
        <p:spPr>
          <a:xfrm>
            <a:off x="7043395" y="3114313"/>
            <a:ext cx="3587496" cy="51443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/>
              <a:t>代码源，也可集成</a:t>
            </a:r>
            <a:r>
              <a:rPr lang="en-US" altLang="zh-CN" sz="1600" b="1" dirty="0"/>
              <a:t>SVN</a:t>
            </a:r>
            <a:r>
              <a:rPr lang="zh-CN" altLang="en-US" sz="1600" b="1" dirty="0"/>
              <a:t>等其他工具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7806781" y="4032948"/>
            <a:ext cx="3587496" cy="51443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/>
              <a:t>源码扫描与报告工具，实现代码质量可视化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7747100" y="5002472"/>
            <a:ext cx="3367902" cy="51443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/>
              <a:t>构建工具，简化项目构建的复杂性</a:t>
            </a:r>
          </a:p>
        </p:txBody>
      </p:sp>
      <p:sp>
        <p:nvSpPr>
          <p:cNvPr id="2" name="右箭头 1"/>
          <p:cNvSpPr/>
          <p:nvPr/>
        </p:nvSpPr>
        <p:spPr>
          <a:xfrm rot="17339927">
            <a:off x="5033622" y="3337627"/>
            <a:ext cx="740131" cy="155442"/>
          </a:xfrm>
          <a:prstGeom prst="rightArrow">
            <a:avLst/>
          </a:prstGeom>
          <a:solidFill>
            <a:srgbClr val="C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23" name="右箭头 22"/>
          <p:cNvSpPr/>
          <p:nvPr/>
        </p:nvSpPr>
        <p:spPr>
          <a:xfrm rot="20396634">
            <a:off x="5814941" y="3667274"/>
            <a:ext cx="740131" cy="155442"/>
          </a:xfrm>
          <a:prstGeom prst="rightArrow">
            <a:avLst/>
          </a:prstGeom>
          <a:solidFill>
            <a:srgbClr val="C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24" name="右箭头 23"/>
          <p:cNvSpPr/>
          <p:nvPr/>
        </p:nvSpPr>
        <p:spPr>
          <a:xfrm rot="319036">
            <a:off x="6000663" y="4137689"/>
            <a:ext cx="740131" cy="155442"/>
          </a:xfrm>
          <a:prstGeom prst="rightArrow">
            <a:avLst/>
          </a:prstGeom>
          <a:solidFill>
            <a:srgbClr val="C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25" name="右箭头 24"/>
          <p:cNvSpPr/>
          <p:nvPr/>
        </p:nvSpPr>
        <p:spPr>
          <a:xfrm rot="2345883">
            <a:off x="5692776" y="4665280"/>
            <a:ext cx="740131" cy="155442"/>
          </a:xfrm>
          <a:prstGeom prst="rightArrow">
            <a:avLst/>
          </a:prstGeom>
          <a:solidFill>
            <a:srgbClr val="C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26" name="右箭头 25"/>
          <p:cNvSpPr/>
          <p:nvPr/>
        </p:nvSpPr>
        <p:spPr>
          <a:xfrm rot="4895591">
            <a:off x="4947441" y="5006102"/>
            <a:ext cx="740131" cy="155442"/>
          </a:xfrm>
          <a:prstGeom prst="rightArrow">
            <a:avLst/>
          </a:prstGeom>
          <a:solidFill>
            <a:srgbClr val="C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</p:spTree>
    <p:extLst>
      <p:ext uri="{BB962C8B-B14F-4D97-AF65-F5344CB8AC3E}">
        <p14:creationId xmlns:p14="http://schemas.microsoft.com/office/powerpoint/2010/main" val="3556887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 txBox="1">
            <a:spLocks/>
          </p:cNvSpPr>
          <p:nvPr/>
        </p:nvSpPr>
        <p:spPr>
          <a:xfrm>
            <a:off x="1866909" y="214313"/>
            <a:ext cx="7772400" cy="84455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>
              <a:defRPr/>
            </a:pPr>
            <a:r>
              <a:rPr lang="en-US" altLang="zh-CN" sz="3600" b="1" kern="0" dirty="0" smtClean="0"/>
              <a:t>0.YSDP-</a:t>
            </a:r>
            <a:r>
              <a:rPr lang="zh-CN" altLang="en-US" sz="3600" b="1" kern="0" dirty="0" smtClean="0"/>
              <a:t>研发管理数据中心</a:t>
            </a:r>
            <a:r>
              <a:rPr lang="en-US" altLang="zh-CN" b="1" kern="0" dirty="0"/>
              <a:t/>
            </a:r>
            <a:br>
              <a:rPr lang="en-US" altLang="zh-CN" b="1" kern="0" dirty="0"/>
            </a:br>
            <a:r>
              <a:rPr lang="en-US" altLang="zh-CN" b="1" kern="0" dirty="0"/>
              <a:t>					       </a:t>
            </a:r>
            <a:r>
              <a:rPr lang="zh-CN" altLang="en-US" sz="2400" b="1" kern="0" dirty="0"/>
              <a:t>   </a:t>
            </a:r>
            <a:r>
              <a:rPr lang="en-US" altLang="zh-CN" sz="2400" b="1" kern="0" dirty="0"/>
              <a:t>				                             </a:t>
            </a:r>
            <a:endParaRPr lang="zh-CN" altLang="en-US" sz="2400" b="1" kern="0" dirty="0"/>
          </a:p>
        </p:txBody>
      </p:sp>
      <p:sp>
        <p:nvSpPr>
          <p:cNvPr id="6" name="标题 3"/>
          <p:cNvSpPr txBox="1">
            <a:spLocks/>
          </p:cNvSpPr>
          <p:nvPr/>
        </p:nvSpPr>
        <p:spPr>
          <a:xfrm>
            <a:off x="2209800" y="990600"/>
            <a:ext cx="7315200" cy="244475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>
              <a:defRPr/>
            </a:pPr>
            <a:r>
              <a:rPr lang="en-US" altLang="zh-CN" kern="0" dirty="0"/>
              <a:t>	</a:t>
            </a:r>
            <a:br>
              <a:rPr lang="en-US" altLang="zh-CN" kern="0" dirty="0"/>
            </a:br>
            <a:r>
              <a:rPr lang="en-US" altLang="zh-CN" kern="0" dirty="0"/>
              <a:t>					</a:t>
            </a:r>
            <a:r>
              <a:rPr lang="en-US" altLang="zh-CN" kern="0" dirty="0">
                <a:solidFill>
                  <a:prstClr val="white">
                    <a:lumMod val="65000"/>
                  </a:prstClr>
                </a:solidFill>
              </a:rPr>
              <a:t>       </a:t>
            </a:r>
            <a:r>
              <a:rPr lang="zh-CN" altLang="en-US" sz="2400" kern="0" dirty="0">
                <a:solidFill>
                  <a:prstClr val="white">
                    <a:lumMod val="65000"/>
                  </a:prstClr>
                </a:solidFill>
              </a:rPr>
              <a:t>   </a:t>
            </a:r>
            <a:r>
              <a:rPr lang="en-US" altLang="zh-CN" sz="2400" kern="0" dirty="0">
                <a:solidFill>
                  <a:prstClr val="white">
                    <a:lumMod val="65000"/>
                  </a:prstClr>
                </a:solidFill>
              </a:rPr>
              <a:t>				 </a:t>
            </a:r>
            <a:r>
              <a:rPr lang="en-US" altLang="zh-CN" sz="2400" kern="0" dirty="0">
                <a:solidFill>
                  <a:prstClr val="white">
                    <a:lumMod val="6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2400" kern="0" dirty="0" smtClean="0">
                <a:solidFill>
                  <a:prstClr val="white">
                    <a:lumMod val="6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2400" kern="0" dirty="0" smtClean="0">
                <a:solidFill>
                  <a:prstClr val="white">
                    <a:lumMod val="65000"/>
                  </a:prstClr>
                </a:solidFill>
              </a:rPr>
              <a:t>             </a:t>
            </a:r>
            <a:endParaRPr lang="zh-CN" altLang="en-US" sz="2400" kern="0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743288" y="957263"/>
            <a:ext cx="601964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3000">
                  <a:srgbClr val="C00000"/>
                </a:gs>
                <a:gs pos="74000">
                  <a:srgbClr val="C00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标题 3"/>
          <p:cNvSpPr txBox="1">
            <a:spLocks/>
          </p:cNvSpPr>
          <p:nvPr/>
        </p:nvSpPr>
        <p:spPr>
          <a:xfrm>
            <a:off x="5035550" y="2097089"/>
            <a:ext cx="5562600" cy="55880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zh-CN" altLang="en-US" sz="2400" b="1" dirty="0" smtClean="0">
                <a:solidFill>
                  <a:schemeClr val="bg1">
                    <a:lumMod val="50000"/>
                  </a:schemeClr>
                </a:solidFill>
              </a:rPr>
              <a:t>应用按需分配，快速部署，可动态调整 </a:t>
            </a: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</a:t>
            </a:r>
            <a:b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</a:b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				       </a:t>
            </a:r>
            <a:r>
              <a:rPr lang="zh-CN" altLang="en-US" sz="1600" kern="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</a:rPr>
              <a:t>				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</a:rPr>
              <a:t>             </a:t>
            </a:r>
            <a:endParaRPr lang="zh-CN" altLang="en-US" sz="1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111375" y="2103438"/>
            <a:ext cx="2614613" cy="595312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800" b="1" dirty="0" smtClean="0">
                <a:solidFill>
                  <a:prstClr val="white"/>
                </a:solidFill>
              </a:rPr>
              <a:t>快速部署</a:t>
            </a:r>
            <a:endParaRPr lang="zh-CN" altLang="en-US" sz="2800" b="1" dirty="0">
              <a:solidFill>
                <a:prstClr val="white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127250" y="3221038"/>
            <a:ext cx="2598738" cy="593725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prstClr val="white"/>
                </a:solidFill>
              </a:rPr>
              <a:t>高可用</a:t>
            </a:r>
            <a:endParaRPr lang="en-US" altLang="zh-CN" sz="2800" b="1" dirty="0">
              <a:solidFill>
                <a:prstClr val="white"/>
              </a:solidFill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2127250" y="2733675"/>
            <a:ext cx="84582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2127250" y="3857625"/>
            <a:ext cx="84582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 57"/>
          <p:cNvSpPr/>
          <p:nvPr/>
        </p:nvSpPr>
        <p:spPr>
          <a:xfrm>
            <a:off x="1425575" y="2079625"/>
            <a:ext cx="685800" cy="685800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200" b="1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1425575" y="3175000"/>
            <a:ext cx="685800" cy="685800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200" b="1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1425575" y="4298950"/>
            <a:ext cx="685800" cy="685800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200" b="1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9" name="标题 3"/>
          <p:cNvSpPr txBox="1">
            <a:spLocks/>
          </p:cNvSpPr>
          <p:nvPr/>
        </p:nvSpPr>
        <p:spPr>
          <a:xfrm>
            <a:off x="5038725" y="3273425"/>
            <a:ext cx="7006971" cy="558800"/>
          </a:xfrm>
          <a:prstGeom prst="rect">
            <a:avLst/>
          </a:prstGeom>
          <a:effectLst/>
        </p:spPr>
        <p:txBody>
          <a:bodyPr/>
          <a:lstStyle>
            <a:defPPr>
              <a:defRPr lang="zh-CN"/>
            </a:defPPr>
            <a:lvl1pPr>
              <a:defRPr kumimoji="1" sz="2400" b="1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微软雅黑" charset="0"/>
              </a:defRPr>
            </a:lvl1pPr>
            <a:lvl2pPr algn="ctr">
              <a:defRPr kumimoji="1" sz="4000">
                <a:solidFill>
                  <a:srgbClr val="C00000"/>
                </a:solidFill>
                <a:cs typeface="微软雅黑" charset="0"/>
              </a:defRPr>
            </a:lvl2pPr>
            <a:lvl3pPr algn="ctr">
              <a:defRPr kumimoji="1" sz="4000">
                <a:solidFill>
                  <a:srgbClr val="C00000"/>
                </a:solidFill>
                <a:cs typeface="微软雅黑" charset="0"/>
              </a:defRPr>
            </a:lvl3pPr>
            <a:lvl4pPr algn="ctr">
              <a:defRPr kumimoji="1" sz="4000">
                <a:solidFill>
                  <a:srgbClr val="C00000"/>
                </a:solidFill>
                <a:cs typeface="微软雅黑" charset="0"/>
              </a:defRPr>
            </a:lvl4pPr>
            <a:lvl5pPr algn="ctr">
              <a:defRPr kumimoji="1" sz="4000">
                <a:solidFill>
                  <a:srgbClr val="C00000"/>
                </a:solidFill>
                <a:cs typeface="微软雅黑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</a:defRPr>
            </a:lvl9pPr>
          </a:lstStyle>
          <a:p>
            <a:r>
              <a:rPr lang="en-US" altLang="zh-CN" dirty="0"/>
              <a:t>HA</a:t>
            </a:r>
            <a:r>
              <a:rPr lang="zh-CN" altLang="en-US" dirty="0"/>
              <a:t>及其它容错机制，保证业务运行持续性</a:t>
            </a:r>
            <a:endParaRPr lang="en-US" altLang="zh-CN" dirty="0"/>
          </a:p>
          <a:p>
            <a:r>
              <a:rPr lang="en-US" altLang="zh-CN" dirty="0"/>
              <a:t>	</a:t>
            </a:r>
            <a:br>
              <a:rPr lang="en-US" altLang="zh-CN" dirty="0"/>
            </a:br>
            <a:r>
              <a:rPr lang="en-US" altLang="zh-CN" dirty="0"/>
              <a:t>					       </a:t>
            </a:r>
            <a:r>
              <a:rPr lang="zh-CN" altLang="en-US" dirty="0"/>
              <a:t>   </a:t>
            </a:r>
            <a:r>
              <a:rPr lang="en-US" altLang="zh-CN" dirty="0"/>
              <a:t>				                             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2124075" y="4351338"/>
            <a:ext cx="2600325" cy="595312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prstClr val="white"/>
                </a:solidFill>
              </a:rPr>
              <a:t>平台</a:t>
            </a:r>
            <a:r>
              <a:rPr lang="zh-CN" altLang="en-US" sz="2800" b="1" dirty="0" smtClean="0">
                <a:solidFill>
                  <a:prstClr val="white"/>
                </a:solidFill>
              </a:rPr>
              <a:t>监控</a:t>
            </a:r>
            <a:endParaRPr lang="en-US" altLang="zh-CN" sz="2800" b="1" dirty="0">
              <a:solidFill>
                <a:prstClr val="white"/>
              </a:solidFill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124075" y="4987925"/>
            <a:ext cx="84582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标题 3"/>
          <p:cNvSpPr txBox="1">
            <a:spLocks/>
          </p:cNvSpPr>
          <p:nvPr/>
        </p:nvSpPr>
        <p:spPr>
          <a:xfrm>
            <a:off x="5037138" y="4405313"/>
            <a:ext cx="4722812" cy="557212"/>
          </a:xfrm>
          <a:prstGeom prst="rect">
            <a:avLst/>
          </a:prstGeom>
          <a:effectLst/>
        </p:spPr>
        <p:txBody>
          <a:bodyPr/>
          <a:lstStyle>
            <a:defPPr>
              <a:defRPr lang="zh-CN"/>
            </a:defPPr>
            <a:lvl1pPr>
              <a:defRPr kumimoji="1" sz="2400" b="1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微软雅黑" charset="0"/>
              </a:defRPr>
            </a:lvl1pPr>
            <a:lvl2pPr algn="ctr">
              <a:defRPr kumimoji="1" sz="4000">
                <a:solidFill>
                  <a:srgbClr val="C00000"/>
                </a:solidFill>
                <a:cs typeface="微软雅黑" charset="0"/>
              </a:defRPr>
            </a:lvl2pPr>
            <a:lvl3pPr algn="ctr">
              <a:defRPr kumimoji="1" sz="4000">
                <a:solidFill>
                  <a:srgbClr val="C00000"/>
                </a:solidFill>
                <a:cs typeface="微软雅黑" charset="0"/>
              </a:defRPr>
            </a:lvl3pPr>
            <a:lvl4pPr algn="ctr">
              <a:defRPr kumimoji="1" sz="4000">
                <a:solidFill>
                  <a:srgbClr val="C00000"/>
                </a:solidFill>
                <a:cs typeface="微软雅黑" charset="0"/>
              </a:defRPr>
            </a:lvl4pPr>
            <a:lvl5pPr algn="ctr">
              <a:defRPr kumimoji="1" sz="4000">
                <a:solidFill>
                  <a:srgbClr val="C00000"/>
                </a:solidFill>
                <a:cs typeface="微软雅黑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</a:defRPr>
            </a:lvl9pPr>
          </a:lstStyle>
          <a:p>
            <a:r>
              <a:rPr lang="zh-CN" altLang="en-US" dirty="0"/>
              <a:t>业务运行监控，故障预警</a:t>
            </a:r>
            <a:r>
              <a:rPr lang="en-US" altLang="zh-CN" dirty="0"/>
              <a:t>	</a:t>
            </a:r>
            <a:br>
              <a:rPr lang="en-US" altLang="zh-CN" dirty="0"/>
            </a:br>
            <a:r>
              <a:rPr lang="en-US" altLang="zh-CN" dirty="0"/>
              <a:t>					       </a:t>
            </a:r>
            <a:r>
              <a:rPr lang="zh-CN" altLang="en-US" dirty="0"/>
              <a:t>   </a:t>
            </a:r>
            <a:r>
              <a:rPr lang="en-US" altLang="zh-CN" dirty="0"/>
              <a:t>				                             </a:t>
            </a:r>
            <a:endParaRPr lang="zh-CN" altLang="en-US" dirty="0"/>
          </a:p>
        </p:txBody>
      </p:sp>
      <p:sp>
        <p:nvSpPr>
          <p:cNvPr id="21" name="标题 3"/>
          <p:cNvSpPr txBox="1">
            <a:spLocks/>
          </p:cNvSpPr>
          <p:nvPr/>
        </p:nvSpPr>
        <p:spPr>
          <a:xfrm>
            <a:off x="1987550" y="1058863"/>
            <a:ext cx="7772400" cy="468408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>
              <a:defRPr/>
            </a:pPr>
            <a:r>
              <a:rPr lang="zh-CN" altLang="en-US" sz="2000" b="1" kern="0" dirty="0" smtClean="0"/>
              <a:t>基于</a:t>
            </a:r>
            <a:r>
              <a:rPr lang="en-US" altLang="zh-CN" sz="2000" b="1" kern="0" dirty="0" smtClean="0"/>
              <a:t>UAP</a:t>
            </a:r>
            <a:r>
              <a:rPr lang="zh-CN" altLang="en-US" sz="2000" b="1" kern="0" dirty="0" smtClean="0"/>
              <a:t>云平台实现</a:t>
            </a:r>
            <a:r>
              <a:rPr lang="en-US" altLang="zh-CN" kern="0" dirty="0"/>
              <a:t/>
            </a:r>
            <a:br>
              <a:rPr lang="en-US" altLang="zh-CN" kern="0" dirty="0"/>
            </a:br>
            <a:r>
              <a:rPr lang="en-US" altLang="zh-CN" kern="0" dirty="0"/>
              <a:t>					       </a:t>
            </a:r>
            <a:r>
              <a:rPr lang="zh-CN" altLang="en-US" sz="2400" kern="0" dirty="0"/>
              <a:t>   </a:t>
            </a:r>
            <a:r>
              <a:rPr lang="en-US" altLang="zh-CN" sz="2400" kern="0" dirty="0"/>
              <a:t>				   </a:t>
            </a:r>
            <a:r>
              <a:rPr lang="en-US" altLang="zh-CN" sz="2400" kern="0" dirty="0" smtClean="0"/>
              <a:t>                          </a:t>
            </a:r>
            <a:endParaRPr lang="zh-CN" altLang="en-US" sz="2400" kern="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 txBox="1">
            <a:spLocks/>
          </p:cNvSpPr>
          <p:nvPr/>
        </p:nvSpPr>
        <p:spPr>
          <a:xfrm>
            <a:off x="1866900" y="325438"/>
            <a:ext cx="7772400" cy="84455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>
              <a:defRPr/>
            </a:pPr>
            <a:r>
              <a:rPr lang="en-US" altLang="zh-CN" b="1" kern="0" dirty="0"/>
              <a:t>8</a:t>
            </a:r>
            <a:r>
              <a:rPr lang="en-US" altLang="zh-CN" b="1" kern="0" dirty="0" smtClean="0"/>
              <a:t>.</a:t>
            </a:r>
            <a:r>
              <a:rPr lang="zh-CN" altLang="en-US" b="1" kern="0" dirty="0" smtClean="0"/>
              <a:t>项目协作社区（</a:t>
            </a:r>
            <a:r>
              <a:rPr lang="en-US" altLang="zh-CN" b="1" kern="0" dirty="0" smtClean="0"/>
              <a:t>WIKI</a:t>
            </a:r>
            <a:r>
              <a:rPr lang="zh-CN" altLang="en-US" b="1" kern="0" dirty="0" smtClean="0"/>
              <a:t>）</a:t>
            </a:r>
            <a:endParaRPr lang="zh-CN" altLang="en-US" sz="2400" b="1" kern="0" dirty="0"/>
          </a:p>
        </p:txBody>
      </p:sp>
      <p:sp>
        <p:nvSpPr>
          <p:cNvPr id="6" name="标题 3"/>
          <p:cNvSpPr txBox="1">
            <a:spLocks/>
          </p:cNvSpPr>
          <p:nvPr/>
        </p:nvSpPr>
        <p:spPr>
          <a:xfrm>
            <a:off x="4977375" y="1771650"/>
            <a:ext cx="6439925" cy="572642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zh-CN" altLang="en-US" sz="2800" b="1" dirty="0" smtClean="0">
                <a:solidFill>
                  <a:schemeClr val="bg1">
                    <a:lumMod val="50000"/>
                  </a:schemeClr>
                </a:solidFill>
              </a:rPr>
              <a:t>基于内容的在线沟通，协作文档编辑</a:t>
            </a:r>
          </a:p>
          <a:p>
            <a:pPr>
              <a:defRPr/>
            </a:pPr>
            <a:r>
              <a:rPr lang="en-US" altLang="zh-CN" sz="2800" b="1" kern="0" dirty="0" smtClean="0"/>
              <a:t>	</a:t>
            </a:r>
            <a:r>
              <a:rPr lang="en-US" altLang="zh-CN" b="1" kern="0" dirty="0" smtClean="0"/>
              <a:t>	</a:t>
            </a:r>
            <a:r>
              <a:rPr lang="en-US" altLang="zh-CN" b="1" kern="0" dirty="0" smtClean="0">
                <a:solidFill>
                  <a:prstClr val="white">
                    <a:lumMod val="65000"/>
                  </a:prstClr>
                </a:solidFill>
              </a:rPr>
              <a:t>       </a:t>
            </a:r>
            <a:r>
              <a:rPr lang="zh-CN" altLang="en-US" sz="2400" b="1" kern="0" dirty="0" smtClean="0">
                <a:solidFill>
                  <a:prstClr val="white">
                    <a:lumMod val="65000"/>
                  </a:prstClr>
                </a:solidFill>
              </a:rPr>
              <a:t>   </a:t>
            </a:r>
            <a:r>
              <a:rPr lang="en-US" altLang="zh-CN" sz="2400" b="1" kern="0" dirty="0" smtClean="0">
                <a:solidFill>
                  <a:prstClr val="white">
                    <a:lumMod val="65000"/>
                  </a:prstClr>
                </a:solidFill>
              </a:rPr>
              <a:t>				 </a:t>
            </a:r>
            <a:r>
              <a:rPr lang="en-US" altLang="zh-CN" sz="2400" b="1" kern="0" dirty="0" smtClean="0">
                <a:solidFill>
                  <a:prstClr val="white">
                    <a:lumMod val="6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       </a:t>
            </a:r>
            <a:r>
              <a:rPr lang="en-US" altLang="zh-CN" sz="2400" b="1" kern="0" dirty="0" smtClean="0">
                <a:solidFill>
                  <a:prstClr val="white">
                    <a:lumMod val="65000"/>
                  </a:prstClr>
                </a:solidFill>
              </a:rPr>
              <a:t>             </a:t>
            </a:r>
            <a:endParaRPr lang="zh-CN" altLang="en-US" sz="2400" b="1" kern="0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743288" y="1164083"/>
            <a:ext cx="601964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3000">
                  <a:srgbClr val="C00000"/>
                </a:gs>
                <a:gs pos="74000">
                  <a:srgbClr val="C00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2111375" y="1795463"/>
            <a:ext cx="2614613" cy="595312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prstClr val="white"/>
                </a:solidFill>
              </a:rPr>
              <a:t>在线沟通协作</a:t>
            </a:r>
            <a:endParaRPr lang="en-US" altLang="zh-CN" sz="2800" b="1" dirty="0">
              <a:solidFill>
                <a:prstClr val="white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127250" y="2913063"/>
            <a:ext cx="2598738" cy="593725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prstClr val="white"/>
                </a:solidFill>
              </a:rPr>
              <a:t>文档版本化</a:t>
            </a:r>
            <a:endParaRPr lang="en-US" altLang="zh-CN" sz="2800" b="1" dirty="0">
              <a:solidFill>
                <a:prstClr val="white"/>
              </a:solidFill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2127250" y="2425700"/>
            <a:ext cx="84582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2127250" y="3549650"/>
            <a:ext cx="84582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 57"/>
          <p:cNvSpPr/>
          <p:nvPr/>
        </p:nvSpPr>
        <p:spPr>
          <a:xfrm>
            <a:off x="1425575" y="1771650"/>
            <a:ext cx="685800" cy="685800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200" b="1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1425575" y="2867025"/>
            <a:ext cx="685800" cy="685800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200" b="1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1425575" y="3990975"/>
            <a:ext cx="685800" cy="685800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altLang="zh-CN" sz="3200" b="1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124075" y="4043363"/>
            <a:ext cx="2600325" cy="595312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prstClr val="white"/>
                </a:solidFill>
              </a:rPr>
              <a:t>强大的集成</a:t>
            </a:r>
            <a:endParaRPr lang="en-US" altLang="zh-CN" sz="2800" b="1" dirty="0">
              <a:solidFill>
                <a:prstClr val="white"/>
              </a:solidFill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124075" y="4679950"/>
            <a:ext cx="84582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977375" y="2937976"/>
            <a:ext cx="5929828" cy="523220"/>
          </a:xfrm>
          <a:prstGeom prst="rect">
            <a:avLst/>
          </a:prstGeom>
          <a:effectLst/>
        </p:spPr>
        <p:txBody>
          <a:bodyPr/>
          <a:lstStyle/>
          <a:p>
            <a:r>
              <a:rPr kumimoji="1" lang="zh-CN" altLang="en-US" sz="2800" b="1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微软雅黑" charset="0"/>
              </a:rPr>
              <a:t>将一切修改版本化，可追溯，可回退</a:t>
            </a:r>
          </a:p>
        </p:txBody>
      </p:sp>
      <p:sp>
        <p:nvSpPr>
          <p:cNvPr id="18" name="矩形 17"/>
          <p:cNvSpPr/>
          <p:nvPr/>
        </p:nvSpPr>
        <p:spPr>
          <a:xfrm>
            <a:off x="4977375" y="4033185"/>
            <a:ext cx="6163859" cy="523220"/>
          </a:xfrm>
          <a:prstGeom prst="rect">
            <a:avLst/>
          </a:prstGeom>
          <a:effectLst/>
        </p:spPr>
        <p:txBody>
          <a:bodyPr/>
          <a:lstStyle/>
          <a:p>
            <a:r>
              <a:rPr kumimoji="1" lang="zh-CN" altLang="en-US" sz="2800" b="1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微软雅黑" charset="0"/>
              </a:rPr>
              <a:t>与研发过程的数据记录无缝集成</a:t>
            </a:r>
          </a:p>
        </p:txBody>
      </p:sp>
      <p:sp>
        <p:nvSpPr>
          <p:cNvPr id="16" name="椭圆 15"/>
          <p:cNvSpPr/>
          <p:nvPr/>
        </p:nvSpPr>
        <p:spPr>
          <a:xfrm>
            <a:off x="1412875" y="5118099"/>
            <a:ext cx="685800" cy="685800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altLang="zh-CN" sz="3200" b="1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111375" y="5170487"/>
            <a:ext cx="2600325" cy="595312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prstClr val="white"/>
                </a:solidFill>
              </a:rPr>
              <a:t>协作文档库</a:t>
            </a:r>
            <a:endParaRPr lang="en-US" altLang="zh-CN" sz="2800" b="1" dirty="0">
              <a:solidFill>
                <a:prstClr val="white"/>
              </a:solidFill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2111375" y="5807074"/>
            <a:ext cx="84582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4977374" y="5209650"/>
            <a:ext cx="6163859" cy="954107"/>
          </a:xfrm>
          <a:prstGeom prst="rect">
            <a:avLst/>
          </a:prstGeom>
          <a:effectLst/>
        </p:spPr>
        <p:txBody>
          <a:bodyPr/>
          <a:lstStyle/>
          <a:p>
            <a:r>
              <a:rPr kumimoji="1" lang="zh-CN" altLang="en-US" sz="2000" b="1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微软雅黑" charset="0"/>
              </a:rPr>
              <a:t>可用于项目</a:t>
            </a:r>
            <a:r>
              <a:rPr kumimoji="1" lang="en-US" altLang="zh-CN" sz="2000" b="1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微软雅黑" charset="0"/>
              </a:rPr>
              <a:t>/</a:t>
            </a:r>
            <a:r>
              <a:rPr kumimoji="1" lang="zh-CN" altLang="en-US" sz="2000" b="1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微软雅黑" charset="0"/>
              </a:rPr>
              <a:t>产品研发过程各种协作文档的编写</a:t>
            </a:r>
          </a:p>
        </p:txBody>
      </p:sp>
    </p:spTree>
    <p:extLst>
      <p:ext uri="{BB962C8B-B14F-4D97-AF65-F5344CB8AC3E}">
        <p14:creationId xmlns:p14="http://schemas.microsoft.com/office/powerpoint/2010/main" val="113546007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3008" y="1215200"/>
            <a:ext cx="9645952" cy="494391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标题 3"/>
          <p:cNvSpPr txBox="1">
            <a:spLocks/>
          </p:cNvSpPr>
          <p:nvPr/>
        </p:nvSpPr>
        <p:spPr>
          <a:xfrm>
            <a:off x="619252" y="144191"/>
            <a:ext cx="7772400" cy="84455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zh-CN" altLang="en-US" sz="3200" kern="0" dirty="0" smtClean="0"/>
              <a:t>在线协作沟通</a:t>
            </a:r>
            <a:endParaRPr lang="zh-CN" altLang="en-US" sz="1800" kern="0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149933" y="732709"/>
            <a:ext cx="601964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3000">
                  <a:srgbClr val="C00000"/>
                </a:gs>
                <a:gs pos="74000">
                  <a:srgbClr val="C00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圆角矩形 6"/>
          <p:cNvSpPr/>
          <p:nvPr/>
        </p:nvSpPr>
        <p:spPr>
          <a:xfrm>
            <a:off x="7534148" y="2739803"/>
            <a:ext cx="2559050" cy="65563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prstClr val="white"/>
                </a:solidFill>
              </a:rPr>
              <a:t>基于内容进行讨论沟通</a:t>
            </a:r>
            <a:endParaRPr lang="en-US" altLang="zh-CN" b="1" dirty="0">
              <a:solidFill>
                <a:prstClr val="white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7192391" y="2840608"/>
            <a:ext cx="452438" cy="454025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</a:rPr>
              <a:t>1</a:t>
            </a:r>
            <a:endParaRPr lang="zh-CN" altLang="en-US" sz="2400" b="1" dirty="0">
              <a:solidFill>
                <a:prstClr val="white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885" y="5695950"/>
            <a:ext cx="1743075" cy="342900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7192391" y="4666184"/>
            <a:ext cx="2559050" cy="65563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>
                <a:solidFill>
                  <a:prstClr val="white"/>
                </a:solidFill>
              </a:rPr>
              <a:t>IM</a:t>
            </a:r>
            <a:r>
              <a:rPr lang="zh-CN" altLang="en-US" b="1" dirty="0" smtClean="0">
                <a:solidFill>
                  <a:prstClr val="white"/>
                </a:solidFill>
              </a:rPr>
              <a:t>交流：随时查看当前在线人员，实时沟通</a:t>
            </a:r>
            <a:endParaRPr lang="en-US" altLang="zh-CN" b="1" dirty="0" smtClean="0">
              <a:solidFill>
                <a:prstClr val="white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850634" y="4766989"/>
            <a:ext cx="452438" cy="454025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 smtClean="0">
                <a:solidFill>
                  <a:prstClr val="white"/>
                </a:solidFill>
              </a:rPr>
              <a:t>2</a:t>
            </a:r>
            <a:endParaRPr lang="zh-CN" altLang="en-US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4724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32" y="1577259"/>
            <a:ext cx="9134475" cy="35528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标题 3"/>
          <p:cNvSpPr txBox="1">
            <a:spLocks/>
          </p:cNvSpPr>
          <p:nvPr/>
        </p:nvSpPr>
        <p:spPr>
          <a:xfrm>
            <a:off x="619252" y="144191"/>
            <a:ext cx="7772400" cy="84455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zh-CN" altLang="en-US" sz="3200" kern="0" dirty="0" smtClean="0"/>
              <a:t>文档版本化</a:t>
            </a:r>
            <a:r>
              <a:rPr lang="en-US" altLang="zh-CN" sz="3200" kern="0" dirty="0" smtClean="0"/>
              <a:t>-</a:t>
            </a:r>
            <a:r>
              <a:rPr lang="zh-CN" altLang="en-US" sz="3200" kern="0" dirty="0" smtClean="0"/>
              <a:t>完整的页面修改历史记录</a:t>
            </a:r>
            <a:endParaRPr lang="zh-CN" altLang="en-US" sz="1800" kern="0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149933" y="732709"/>
            <a:ext cx="8591731" cy="47579"/>
          </a:xfrm>
          <a:prstGeom prst="line">
            <a:avLst/>
          </a:prstGeom>
          <a:ln w="3810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3000">
                  <a:srgbClr val="C00000"/>
                </a:gs>
                <a:gs pos="74000">
                  <a:srgbClr val="C00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圆角矩形 6"/>
          <p:cNvSpPr/>
          <p:nvPr/>
        </p:nvSpPr>
        <p:spPr>
          <a:xfrm>
            <a:off x="3474212" y="2115346"/>
            <a:ext cx="4426204" cy="77149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prstClr val="white"/>
                </a:solidFill>
              </a:rPr>
              <a:t>对页面的所有修改都会保存为一个版本，会记录修改的人，修改时间，和修改内容</a:t>
            </a:r>
            <a:endParaRPr lang="en-US" altLang="zh-CN" b="1" dirty="0">
              <a:solidFill>
                <a:prstClr val="white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3132455" y="2216151"/>
            <a:ext cx="452438" cy="454025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</a:rPr>
              <a:t>1</a:t>
            </a:r>
            <a:endParaRPr lang="zh-CN" altLang="en-US" sz="2400" b="1" dirty="0">
              <a:solidFill>
                <a:prstClr val="white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9510522" y="3493087"/>
            <a:ext cx="2559050" cy="65563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prstClr val="white"/>
                </a:solidFill>
              </a:rPr>
              <a:t>可以随时将页面还原到制定的版本上</a:t>
            </a:r>
            <a:endParaRPr lang="en-US" altLang="zh-CN" b="1" dirty="0" smtClean="0">
              <a:solidFill>
                <a:prstClr val="white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9168765" y="3593892"/>
            <a:ext cx="452438" cy="454025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 smtClean="0">
                <a:solidFill>
                  <a:prstClr val="white"/>
                </a:solidFill>
              </a:rPr>
              <a:t>2</a:t>
            </a:r>
            <a:endParaRPr lang="zh-CN" altLang="en-US" sz="2400" b="1" dirty="0">
              <a:solidFill>
                <a:prstClr val="white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926209" y="4802265"/>
            <a:ext cx="2890012" cy="65563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prstClr val="white"/>
                </a:solidFill>
              </a:rPr>
              <a:t>还可以比较任何两个版本之间的差异</a:t>
            </a:r>
            <a:endParaRPr lang="en-US" altLang="zh-CN" b="1" dirty="0">
              <a:solidFill>
                <a:prstClr val="white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584452" y="4903070"/>
            <a:ext cx="452438" cy="454025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 smtClean="0">
                <a:solidFill>
                  <a:prstClr val="white"/>
                </a:solidFill>
              </a:rPr>
              <a:t>3</a:t>
            </a:r>
            <a:endParaRPr lang="zh-CN" altLang="en-US" sz="2400" b="1" dirty="0">
              <a:solidFill>
                <a:prstClr val="white"/>
              </a:solidFill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H="1">
            <a:off x="2511552" y="2501092"/>
            <a:ext cx="620903" cy="137221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2" idx="2"/>
          </p:cNvCxnSpPr>
          <p:nvPr/>
        </p:nvCxnSpPr>
        <p:spPr>
          <a:xfrm flipH="1">
            <a:off x="8802624" y="3820905"/>
            <a:ext cx="366141" cy="15599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 flipV="1">
            <a:off x="1584452" y="2670176"/>
            <a:ext cx="59691" cy="240360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7838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0488" y="1034732"/>
            <a:ext cx="8487183" cy="51144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标题 3"/>
          <p:cNvSpPr txBox="1">
            <a:spLocks/>
          </p:cNvSpPr>
          <p:nvPr/>
        </p:nvSpPr>
        <p:spPr>
          <a:xfrm>
            <a:off x="559598" y="190182"/>
            <a:ext cx="7772400" cy="84455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en-US" altLang="zh-CN" sz="2400" kern="0" dirty="0" smtClean="0"/>
              <a:t>WIKI</a:t>
            </a:r>
            <a:r>
              <a:rPr lang="zh-CN" altLang="en-US" sz="2400" kern="0" dirty="0" smtClean="0"/>
              <a:t>可以和</a:t>
            </a:r>
            <a:r>
              <a:rPr lang="en-US" altLang="zh-CN" sz="2400" kern="0" dirty="0" smtClean="0"/>
              <a:t>JIRA</a:t>
            </a:r>
            <a:r>
              <a:rPr lang="zh-CN" altLang="en-US" sz="2400" kern="0" dirty="0" smtClean="0"/>
              <a:t>系统无缝集成</a:t>
            </a:r>
            <a:endParaRPr lang="zh-CN" altLang="en-US" sz="2400" kern="0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149933" y="732709"/>
            <a:ext cx="8591731" cy="47579"/>
          </a:xfrm>
          <a:prstGeom prst="line">
            <a:avLst/>
          </a:prstGeom>
          <a:ln w="3810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3000">
                  <a:srgbClr val="C00000"/>
                </a:gs>
                <a:gs pos="74000">
                  <a:srgbClr val="C00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圆角矩形 6"/>
          <p:cNvSpPr/>
          <p:nvPr/>
        </p:nvSpPr>
        <p:spPr>
          <a:xfrm>
            <a:off x="7375652" y="1959515"/>
            <a:ext cx="4328668" cy="96656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>
                <a:solidFill>
                  <a:prstClr val="white"/>
                </a:solidFill>
              </a:rPr>
              <a:t>Wiki</a:t>
            </a:r>
            <a:r>
              <a:rPr lang="zh-CN" altLang="en-US" b="1" dirty="0" smtClean="0">
                <a:solidFill>
                  <a:prstClr val="white"/>
                </a:solidFill>
              </a:rPr>
              <a:t>中的内容可以直接生成</a:t>
            </a:r>
            <a:r>
              <a:rPr lang="en-US" altLang="zh-CN" b="1" dirty="0" err="1" smtClean="0">
                <a:solidFill>
                  <a:prstClr val="white"/>
                </a:solidFill>
              </a:rPr>
              <a:t>jira</a:t>
            </a:r>
            <a:r>
              <a:rPr lang="zh-CN" altLang="en-US" b="1" dirty="0" smtClean="0">
                <a:solidFill>
                  <a:prstClr val="white"/>
                </a:solidFill>
              </a:rPr>
              <a:t>的具体问题条目，并可查看问题的处理进度，点击可看问题的详细信息</a:t>
            </a:r>
            <a:endParaRPr lang="en-US" altLang="zh-CN" b="1" dirty="0">
              <a:solidFill>
                <a:prstClr val="white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7033895" y="2060321"/>
            <a:ext cx="365201" cy="378080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</a:rPr>
              <a:t>1</a:t>
            </a:r>
            <a:endParaRPr lang="zh-CN" altLang="en-US" sz="2400" b="1" dirty="0">
              <a:solidFill>
                <a:prstClr val="white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222828" y="4763392"/>
            <a:ext cx="4328668" cy="96656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>
                <a:solidFill>
                  <a:prstClr val="white"/>
                </a:solidFill>
              </a:rPr>
              <a:t>Jira</a:t>
            </a:r>
            <a:r>
              <a:rPr lang="zh-CN" altLang="en-US" b="1" dirty="0" smtClean="0">
                <a:solidFill>
                  <a:prstClr val="white"/>
                </a:solidFill>
              </a:rPr>
              <a:t>中也可以通过</a:t>
            </a:r>
            <a:r>
              <a:rPr lang="en-US" altLang="zh-CN" b="1" dirty="0" smtClean="0">
                <a:solidFill>
                  <a:prstClr val="white"/>
                </a:solidFill>
              </a:rPr>
              <a:t>wiki</a:t>
            </a:r>
            <a:r>
              <a:rPr lang="zh-CN" altLang="en-US" b="1" dirty="0" smtClean="0">
                <a:solidFill>
                  <a:prstClr val="white"/>
                </a:solidFill>
              </a:rPr>
              <a:t>的链接随时查看</a:t>
            </a:r>
            <a:r>
              <a:rPr lang="en-US" altLang="zh-CN" b="1" dirty="0" smtClean="0">
                <a:solidFill>
                  <a:prstClr val="white"/>
                </a:solidFill>
              </a:rPr>
              <a:t>wiki</a:t>
            </a:r>
            <a:r>
              <a:rPr lang="zh-CN" altLang="en-US" b="1" dirty="0" smtClean="0">
                <a:solidFill>
                  <a:prstClr val="white"/>
                </a:solidFill>
              </a:rPr>
              <a:t>页面信息</a:t>
            </a:r>
            <a:endParaRPr lang="en-US" altLang="zh-CN" b="1" dirty="0">
              <a:solidFill>
                <a:prstClr val="white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857627" y="5057634"/>
            <a:ext cx="365201" cy="378080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 smtClean="0">
                <a:solidFill>
                  <a:prstClr val="white"/>
                </a:solidFill>
              </a:rPr>
              <a:t>2</a:t>
            </a:r>
            <a:endParaRPr lang="zh-CN" altLang="en-US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6133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3688" y="447929"/>
            <a:ext cx="9415272" cy="598513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圆角矩形 4"/>
          <p:cNvSpPr/>
          <p:nvPr/>
        </p:nvSpPr>
        <p:spPr>
          <a:xfrm>
            <a:off x="5449316" y="203867"/>
            <a:ext cx="4426204" cy="119821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prstClr val="white"/>
                </a:solidFill>
              </a:rPr>
              <a:t>系统可将整个空间划分为多个独立管理的子空间，便于不同团队分别管理，如下面：</a:t>
            </a:r>
            <a:r>
              <a:rPr lang="en-US" altLang="zh-CN" b="1" dirty="0" smtClean="0">
                <a:solidFill>
                  <a:prstClr val="white"/>
                </a:solidFill>
              </a:rPr>
              <a:t>UAP</a:t>
            </a:r>
            <a:r>
              <a:rPr lang="zh-CN" altLang="en-US" b="1" dirty="0" smtClean="0">
                <a:solidFill>
                  <a:prstClr val="white"/>
                </a:solidFill>
              </a:rPr>
              <a:t>将</a:t>
            </a:r>
            <a:r>
              <a:rPr lang="en-US" altLang="zh-CN" b="1" dirty="0" smtClean="0">
                <a:solidFill>
                  <a:prstClr val="white"/>
                </a:solidFill>
              </a:rPr>
              <a:t>UAP</a:t>
            </a:r>
            <a:r>
              <a:rPr lang="zh-CN" altLang="en-US" b="1" dirty="0" smtClean="0">
                <a:solidFill>
                  <a:prstClr val="white"/>
                </a:solidFill>
              </a:rPr>
              <a:t>的协作空间根据产品划分为不同的子空间</a:t>
            </a:r>
            <a:endParaRPr lang="en-US" altLang="zh-CN" b="1" dirty="0">
              <a:solidFill>
                <a:prstClr val="white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5107559" y="304672"/>
            <a:ext cx="452438" cy="454025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prstClr val="white"/>
                </a:solidFill>
              </a:rPr>
              <a:t>1</a:t>
            </a:r>
            <a:endParaRPr lang="zh-CN" altLang="en-US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3249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47490"/>
            <a:ext cx="10293096" cy="55671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圆角矩形 4"/>
          <p:cNvSpPr/>
          <p:nvPr/>
        </p:nvSpPr>
        <p:spPr>
          <a:xfrm>
            <a:off x="1091184" y="2659969"/>
            <a:ext cx="1932432" cy="3375071"/>
          </a:xfrm>
          <a:prstGeom prst="roundRect">
            <a:avLst>
              <a:gd name="adj" fmla="val 6566"/>
            </a:avLst>
          </a:prstGeom>
          <a:solidFill>
            <a:schemeClr val="accent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3023617" y="3901440"/>
            <a:ext cx="1341119" cy="13074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4364736" y="3560064"/>
            <a:ext cx="4426204" cy="112166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prstClr val="white"/>
                </a:solidFill>
              </a:rPr>
              <a:t>各</a:t>
            </a:r>
            <a:r>
              <a:rPr lang="zh-CN" altLang="en-US" b="1" dirty="0" smtClean="0">
                <a:solidFill>
                  <a:prstClr val="white"/>
                </a:solidFill>
              </a:rPr>
              <a:t>团队可将产品相关的各种协作文档，在系统中进行维护，方便所有相关人员协作维护或参考。</a:t>
            </a:r>
            <a:endParaRPr lang="en-US" altLang="zh-CN" b="1" dirty="0">
              <a:solidFill>
                <a:prstClr val="white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4138516" y="3333051"/>
            <a:ext cx="452438" cy="454025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 smtClean="0">
                <a:solidFill>
                  <a:prstClr val="white"/>
                </a:solidFill>
              </a:rPr>
              <a:t>2</a:t>
            </a:r>
            <a:endParaRPr lang="zh-CN" altLang="en-US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7179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 txBox="1">
            <a:spLocks/>
          </p:cNvSpPr>
          <p:nvPr/>
        </p:nvSpPr>
        <p:spPr>
          <a:xfrm>
            <a:off x="1866900" y="325438"/>
            <a:ext cx="7772400" cy="84455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>
              <a:defRPr/>
            </a:pPr>
            <a:r>
              <a:rPr lang="zh-CN" altLang="en-US" kern="0" dirty="0" smtClean="0"/>
              <a:t>主要内容</a:t>
            </a:r>
            <a:r>
              <a:rPr lang="en-US" altLang="zh-CN" kern="0" dirty="0"/>
              <a:t/>
            </a:r>
            <a:br>
              <a:rPr lang="en-US" altLang="zh-CN" kern="0" dirty="0"/>
            </a:br>
            <a:r>
              <a:rPr lang="en-US" altLang="zh-CN" kern="0" dirty="0"/>
              <a:t>					       </a:t>
            </a:r>
            <a:r>
              <a:rPr lang="zh-CN" altLang="en-US" sz="2400" kern="0" dirty="0"/>
              <a:t>   </a:t>
            </a:r>
            <a:r>
              <a:rPr lang="en-US" altLang="zh-CN" sz="2400" kern="0" dirty="0"/>
              <a:t>				                             </a:t>
            </a:r>
            <a:endParaRPr lang="zh-CN" altLang="en-US" sz="2400" kern="0" dirty="0"/>
          </a:p>
        </p:txBody>
      </p:sp>
      <p:sp>
        <p:nvSpPr>
          <p:cNvPr id="6" name="标题 3"/>
          <p:cNvSpPr txBox="1">
            <a:spLocks/>
          </p:cNvSpPr>
          <p:nvPr/>
        </p:nvSpPr>
        <p:spPr>
          <a:xfrm>
            <a:off x="2209800" y="990600"/>
            <a:ext cx="7315200" cy="244475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>
              <a:defRPr/>
            </a:pPr>
            <a:r>
              <a:rPr lang="en-US" altLang="zh-CN" kern="0" dirty="0"/>
              <a:t>	</a:t>
            </a:r>
            <a:br>
              <a:rPr lang="en-US" altLang="zh-CN" kern="0" dirty="0"/>
            </a:br>
            <a:r>
              <a:rPr lang="en-US" altLang="zh-CN" kern="0" dirty="0"/>
              <a:t>					</a:t>
            </a:r>
            <a:r>
              <a:rPr lang="en-US" altLang="zh-CN" kern="0" dirty="0">
                <a:solidFill>
                  <a:prstClr val="white">
                    <a:lumMod val="65000"/>
                  </a:prstClr>
                </a:solidFill>
              </a:rPr>
              <a:t>       </a:t>
            </a:r>
            <a:r>
              <a:rPr lang="zh-CN" altLang="en-US" sz="2400" kern="0" dirty="0">
                <a:solidFill>
                  <a:prstClr val="white">
                    <a:lumMod val="65000"/>
                  </a:prstClr>
                </a:solidFill>
              </a:rPr>
              <a:t>   </a:t>
            </a:r>
            <a:r>
              <a:rPr lang="en-US" altLang="zh-CN" sz="2400" kern="0" dirty="0">
                <a:solidFill>
                  <a:prstClr val="white">
                    <a:lumMod val="65000"/>
                  </a:prstClr>
                </a:solidFill>
              </a:rPr>
              <a:t>				 </a:t>
            </a:r>
            <a:r>
              <a:rPr lang="en-US" altLang="zh-CN" sz="2400" kern="0" dirty="0">
                <a:solidFill>
                  <a:prstClr val="white">
                    <a:lumMod val="6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2400" kern="0" dirty="0" smtClean="0">
                <a:solidFill>
                  <a:prstClr val="white">
                    <a:lumMod val="6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2400" kern="0" dirty="0" smtClean="0">
                <a:solidFill>
                  <a:prstClr val="white">
                    <a:lumMod val="65000"/>
                  </a:prstClr>
                </a:solidFill>
              </a:rPr>
              <a:t>             </a:t>
            </a:r>
            <a:endParaRPr lang="zh-CN" altLang="en-US" sz="2400" kern="0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755480" y="1127507"/>
            <a:ext cx="601964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3000">
                  <a:srgbClr val="C00000"/>
                </a:gs>
                <a:gs pos="74000">
                  <a:srgbClr val="C00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3940969" y="5012885"/>
            <a:ext cx="3624262" cy="59372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solidFill>
                  <a:prstClr val="white"/>
                </a:solidFill>
              </a:rPr>
              <a:t>我们提供的服务</a:t>
            </a:r>
            <a:endParaRPr lang="en-US" altLang="zh-CN" sz="2800" b="1" dirty="0">
              <a:solidFill>
                <a:prstClr val="white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962400" y="1835150"/>
            <a:ext cx="3609975" cy="5953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prstClr val="white"/>
                </a:solidFill>
              </a:rPr>
              <a:t>YSDP</a:t>
            </a:r>
            <a:r>
              <a:rPr lang="zh-CN" altLang="en-US" sz="2800" b="1" dirty="0">
                <a:solidFill>
                  <a:prstClr val="white"/>
                </a:solidFill>
              </a:rPr>
              <a:t>整体方案概览</a:t>
            </a:r>
            <a:endParaRPr lang="en-US" altLang="zh-CN" sz="2800" b="1" dirty="0">
              <a:solidFill>
                <a:prstClr val="white"/>
              </a:solidFill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3255169" y="4987485"/>
            <a:ext cx="685800" cy="685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altLang="zh-CN" sz="3200" b="1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3262313" y="1789113"/>
            <a:ext cx="685800" cy="685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200" b="1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3262313" y="2848107"/>
            <a:ext cx="685800" cy="685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200" b="1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960813" y="2902082"/>
            <a:ext cx="3611562" cy="59372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prstClr val="white"/>
                </a:solidFill>
              </a:rPr>
              <a:t>方案要点展示</a:t>
            </a:r>
            <a:endParaRPr lang="en-US" altLang="zh-CN" sz="2800" b="1" dirty="0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948113" y="4038160"/>
            <a:ext cx="3624262" cy="593725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solidFill>
                  <a:prstClr val="white"/>
                </a:solidFill>
              </a:rPr>
              <a:t>实践案例</a:t>
            </a:r>
            <a:endParaRPr lang="en-US" altLang="zh-CN" sz="2800" b="1" dirty="0">
              <a:solidFill>
                <a:prstClr val="white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262313" y="4012760"/>
            <a:ext cx="685800" cy="685800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altLang="zh-CN" sz="3200" b="1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3200" b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602052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/>
          <p:cNvSpPr txBox="1">
            <a:spLocks/>
          </p:cNvSpPr>
          <p:nvPr/>
        </p:nvSpPr>
        <p:spPr>
          <a:xfrm>
            <a:off x="1762633" y="1248457"/>
            <a:ext cx="9321419" cy="55880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defRPr/>
            </a:pPr>
            <a:r>
              <a:rPr lang="zh-CN" altLang="en-US" sz="2400" b="1" kern="0" dirty="0" smtClean="0"/>
              <a:t>此方案从</a:t>
            </a:r>
            <a:r>
              <a:rPr lang="en-US" altLang="zh-CN" sz="2400" b="1" kern="0" dirty="0" smtClean="0"/>
              <a:t>14</a:t>
            </a:r>
            <a:r>
              <a:rPr lang="zh-CN" altLang="en-US" sz="2400" b="1" kern="0" dirty="0" smtClean="0"/>
              <a:t>年</a:t>
            </a:r>
            <a:r>
              <a:rPr lang="en-US" altLang="zh-CN" sz="2400" b="1" kern="0" dirty="0" smtClean="0"/>
              <a:t>6</a:t>
            </a:r>
            <a:r>
              <a:rPr lang="zh-CN" altLang="en-US" sz="2400" b="1" kern="0" dirty="0" smtClean="0"/>
              <a:t>月开始在集团范围推广，目前实施应用情况如下：</a:t>
            </a:r>
            <a:r>
              <a:rPr lang="en-US" altLang="zh-CN" sz="2400" b="1" kern="0" dirty="0"/>
              <a:t/>
            </a:r>
            <a:br>
              <a:rPr lang="en-US" altLang="zh-CN" sz="2400" b="1" kern="0" dirty="0"/>
            </a:br>
            <a:r>
              <a:rPr lang="en-US" altLang="zh-CN" sz="2400" kern="0" dirty="0">
                <a:solidFill>
                  <a:prstClr val="white">
                    <a:lumMod val="50000"/>
                  </a:prstClr>
                </a:solidFill>
              </a:rPr>
              <a:t>					       </a:t>
            </a:r>
            <a:r>
              <a:rPr lang="zh-CN" altLang="en-US" sz="1400" kern="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zh-CN" sz="1400" kern="0" dirty="0">
                <a:solidFill>
                  <a:prstClr val="white">
                    <a:lumMod val="50000"/>
                  </a:prstClr>
                </a:solidFill>
              </a:rPr>
              <a:t>				 </a:t>
            </a:r>
            <a:r>
              <a:rPr lang="en-US" altLang="zh-CN" sz="1400" kern="0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400" kern="0" dirty="0" smtClean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400" kern="0" dirty="0" smtClean="0">
                <a:solidFill>
                  <a:prstClr val="white">
                    <a:lumMod val="50000"/>
                  </a:prstClr>
                </a:solidFill>
              </a:rPr>
              <a:t>             </a:t>
            </a:r>
            <a:endParaRPr lang="zh-CN" altLang="en-US" sz="14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536539" y="2256835"/>
            <a:ext cx="985012" cy="443707"/>
          </a:xfrm>
          <a:prstGeom prst="roundRect">
            <a:avLst/>
          </a:prstGeom>
          <a:solidFill>
            <a:srgbClr val="00B050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/>
              <a:t>UAP</a:t>
            </a:r>
            <a:endParaRPr lang="zh-CN" altLang="en-US" b="1" dirty="0"/>
          </a:p>
        </p:txBody>
      </p:sp>
      <p:sp>
        <p:nvSpPr>
          <p:cNvPr id="15" name="圆角矩形 14"/>
          <p:cNvSpPr/>
          <p:nvPr/>
        </p:nvSpPr>
        <p:spPr>
          <a:xfrm>
            <a:off x="2696176" y="2256835"/>
            <a:ext cx="1081150" cy="443707"/>
          </a:xfrm>
          <a:prstGeom prst="roundRect">
            <a:avLst/>
          </a:prstGeom>
          <a:solidFill>
            <a:srgbClr val="00B050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dirty="0"/>
              <a:t>畅捷通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3924076" y="2248103"/>
            <a:ext cx="1340674" cy="443707"/>
          </a:xfrm>
          <a:prstGeom prst="roundRect">
            <a:avLst/>
          </a:prstGeom>
          <a:solidFill>
            <a:srgbClr val="00B050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dirty="0"/>
              <a:t>用友医疗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6774085" y="2254328"/>
            <a:ext cx="1185990" cy="443707"/>
          </a:xfrm>
          <a:prstGeom prst="roundRect">
            <a:avLst/>
          </a:prstGeom>
          <a:solidFill>
            <a:srgbClr val="00B050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b="1" dirty="0" smtClean="0"/>
              <a:t>NC-CRM</a:t>
            </a:r>
            <a:endParaRPr lang="en-US" altLang="zh-CN" b="1" dirty="0"/>
          </a:p>
        </p:txBody>
      </p:sp>
      <p:sp>
        <p:nvSpPr>
          <p:cNvPr id="18" name="圆角矩形 17"/>
          <p:cNvSpPr/>
          <p:nvPr/>
        </p:nvSpPr>
        <p:spPr>
          <a:xfrm>
            <a:off x="8068888" y="2256835"/>
            <a:ext cx="862584" cy="443707"/>
          </a:xfrm>
          <a:prstGeom prst="roundRect">
            <a:avLst/>
          </a:prstGeom>
          <a:solidFill>
            <a:srgbClr val="00B050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b="1" dirty="0" smtClean="0"/>
              <a:t>PAAS</a:t>
            </a:r>
            <a:endParaRPr lang="en-US" altLang="zh-CN" b="1" dirty="0"/>
          </a:p>
        </p:txBody>
      </p:sp>
      <p:sp>
        <p:nvSpPr>
          <p:cNvPr id="19" name="圆角矩形 18"/>
          <p:cNvSpPr/>
          <p:nvPr/>
        </p:nvSpPr>
        <p:spPr>
          <a:xfrm>
            <a:off x="1509369" y="3314503"/>
            <a:ext cx="1524000" cy="461582"/>
          </a:xfrm>
          <a:prstGeom prst="roundRect">
            <a:avLst/>
          </a:prstGeom>
          <a:solidFill>
            <a:srgbClr val="00B050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dirty="0"/>
              <a:t>股份</a:t>
            </a:r>
            <a:r>
              <a:rPr lang="en-US" altLang="zh-CN" b="1" dirty="0"/>
              <a:t>NC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3244507" y="3307854"/>
            <a:ext cx="1524000" cy="460293"/>
          </a:xfrm>
          <a:prstGeom prst="roundRect">
            <a:avLst/>
          </a:prstGeom>
          <a:solidFill>
            <a:srgbClr val="00B050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dirty="0"/>
              <a:t>优普</a:t>
            </a:r>
            <a:r>
              <a:rPr lang="en-US" altLang="zh-CN" b="1" dirty="0"/>
              <a:t>U8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4978057" y="3300216"/>
            <a:ext cx="1524000" cy="461582"/>
          </a:xfrm>
          <a:prstGeom prst="roundRect">
            <a:avLst/>
          </a:prstGeom>
          <a:solidFill>
            <a:srgbClr val="00B050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dirty="0"/>
              <a:t>伟库</a:t>
            </a:r>
            <a:endParaRPr lang="en-US" altLang="zh-CN" b="1" dirty="0"/>
          </a:p>
        </p:txBody>
      </p:sp>
      <p:sp>
        <p:nvSpPr>
          <p:cNvPr id="22" name="圆角矩形 21"/>
          <p:cNvSpPr/>
          <p:nvPr/>
        </p:nvSpPr>
        <p:spPr>
          <a:xfrm>
            <a:off x="9040285" y="2271027"/>
            <a:ext cx="1949450" cy="427008"/>
          </a:xfrm>
          <a:prstGeom prst="roundRect">
            <a:avLst/>
          </a:prstGeom>
          <a:solidFill>
            <a:srgbClr val="00B050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dirty="0"/>
              <a:t>地产建筑事业部</a:t>
            </a:r>
            <a:endParaRPr lang="en-US" altLang="zh-CN" b="1" dirty="0"/>
          </a:p>
        </p:txBody>
      </p:sp>
      <p:sp>
        <p:nvSpPr>
          <p:cNvPr id="23" name="圆角矩形 22"/>
          <p:cNvSpPr/>
          <p:nvPr/>
        </p:nvSpPr>
        <p:spPr>
          <a:xfrm>
            <a:off x="6683794" y="3300215"/>
            <a:ext cx="1590675" cy="461582"/>
          </a:xfrm>
          <a:prstGeom prst="roundRect">
            <a:avLst/>
          </a:prstGeom>
          <a:solidFill>
            <a:srgbClr val="00B050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dirty="0"/>
              <a:t>军工事业部</a:t>
            </a:r>
            <a:endParaRPr lang="en-US" altLang="zh-CN" b="1" dirty="0"/>
          </a:p>
        </p:txBody>
      </p:sp>
      <p:cxnSp>
        <p:nvCxnSpPr>
          <p:cNvPr id="28" name="直接连接符 27"/>
          <p:cNvCxnSpPr/>
          <p:nvPr/>
        </p:nvCxnSpPr>
        <p:spPr>
          <a:xfrm flipV="1">
            <a:off x="374333" y="4206558"/>
            <a:ext cx="11271518" cy="3492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标题 3"/>
          <p:cNvSpPr txBox="1">
            <a:spLocks/>
          </p:cNvSpPr>
          <p:nvPr/>
        </p:nvSpPr>
        <p:spPr>
          <a:xfrm>
            <a:off x="1112708" y="4619657"/>
            <a:ext cx="10055225" cy="919163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>
              <a:lnSpc>
                <a:spcPct val="150000"/>
              </a:lnSpc>
              <a:defRPr/>
            </a:pPr>
            <a:r>
              <a:rPr lang="en-US" altLang="zh-CN" sz="2000" b="1" kern="0" dirty="0" smtClean="0">
                <a:solidFill>
                  <a:srgbClr val="44546A"/>
                </a:solidFill>
              </a:rPr>
              <a:t>UAP</a:t>
            </a:r>
            <a:r>
              <a:rPr lang="zh-CN" altLang="en-US" sz="2000" kern="0" dirty="0" smtClean="0">
                <a:solidFill>
                  <a:srgbClr val="44546A"/>
                </a:solidFill>
              </a:rPr>
              <a:t>和畅捷通实践的实践时间最长，已经形成较为完整的方案，下面列出</a:t>
            </a:r>
            <a:r>
              <a:rPr lang="en-US" altLang="zh-CN" sz="2000" kern="0" dirty="0" smtClean="0">
                <a:solidFill>
                  <a:srgbClr val="44546A"/>
                </a:solidFill>
              </a:rPr>
              <a:t>2</a:t>
            </a:r>
            <a:r>
              <a:rPr lang="zh-CN" altLang="en-US" sz="2000" kern="0" dirty="0" smtClean="0">
                <a:solidFill>
                  <a:srgbClr val="44546A"/>
                </a:solidFill>
              </a:rPr>
              <a:t>个研发机构的实践方案，供大家参考，方案完整的演说视频，在下面的共享地址：</a:t>
            </a:r>
            <a:endParaRPr lang="en-US" altLang="zh-CN" sz="2000" kern="0" dirty="0" smtClean="0">
              <a:solidFill>
                <a:srgbClr val="44546A"/>
              </a:solidFill>
            </a:endParaRPr>
          </a:p>
          <a:p>
            <a:pPr algn="l">
              <a:defRPr/>
            </a:pPr>
            <a:r>
              <a:rPr lang="en-US" altLang="zh-CN" sz="2800" kern="0" dirty="0"/>
              <a:t/>
            </a:r>
            <a:br>
              <a:rPr lang="en-US" altLang="zh-CN" sz="2800" kern="0" dirty="0"/>
            </a:br>
            <a:r>
              <a:rPr lang="en-US" altLang="zh-CN" sz="2800" kern="0" dirty="0">
                <a:solidFill>
                  <a:prstClr val="white">
                    <a:lumMod val="50000"/>
                  </a:prstClr>
                </a:solidFill>
              </a:rPr>
              <a:t>					       </a:t>
            </a:r>
            <a:r>
              <a:rPr lang="zh-CN" altLang="en-US" sz="1600" kern="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</a:rPr>
              <a:t>				 </a:t>
            </a:r>
            <a:r>
              <a:rPr lang="en-US" altLang="zh-CN" sz="1600" kern="0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600" kern="0" dirty="0" smtClean="0">
                <a:solidFill>
                  <a:prstClr val="white">
                    <a:lumMod val="50000"/>
                  </a:prstClr>
                </a:solidFill>
              </a:rPr>
              <a:t>             </a:t>
            </a:r>
            <a:endParaRPr lang="zh-CN" altLang="en-US" sz="1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3682" name="矩形 35"/>
          <p:cNvSpPr>
            <a:spLocks noChangeArrowheads="1"/>
          </p:cNvSpPr>
          <p:nvPr/>
        </p:nvSpPr>
        <p:spPr bwMode="auto">
          <a:xfrm>
            <a:off x="2220782" y="5916993"/>
            <a:ext cx="78390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u="sng" dirty="0">
                <a:solidFill>
                  <a:srgbClr val="1F497D"/>
                </a:solidFill>
                <a:latin typeface="微软雅黑" panose="020B0503020204020204" pitchFamily="34" charset="-122"/>
                <a:hlinkClick r:id="rId3" action="ppaction://hlinkfile"/>
              </a:rPr>
              <a:t>\\172.16.50.211\集团开发管理部共享2\2014沙龙分享\沙龙-2014-08-04\</a:t>
            </a:r>
            <a:endParaRPr lang="zh-CN" altLang="en-US" sz="1600" dirty="0">
              <a:latin typeface="微软雅黑" panose="020B0503020204020204" pitchFamily="34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5390577" y="2242913"/>
            <a:ext cx="1257681" cy="443707"/>
          </a:xfrm>
          <a:prstGeom prst="roundRect">
            <a:avLst/>
          </a:prstGeom>
          <a:solidFill>
            <a:srgbClr val="00B050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dirty="0" smtClean="0"/>
              <a:t>用友金融</a:t>
            </a:r>
            <a:endParaRPr lang="zh-CN" altLang="en-US" b="1" dirty="0"/>
          </a:p>
        </p:txBody>
      </p:sp>
      <p:sp>
        <p:nvSpPr>
          <p:cNvPr id="30" name="标题 3"/>
          <p:cNvSpPr txBox="1">
            <a:spLocks/>
          </p:cNvSpPr>
          <p:nvPr/>
        </p:nvSpPr>
        <p:spPr>
          <a:xfrm>
            <a:off x="1866900" y="325438"/>
            <a:ext cx="7772400" cy="84455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>
              <a:defRPr/>
            </a:pPr>
            <a:r>
              <a:rPr lang="zh-CN" altLang="en-US" kern="0" dirty="0"/>
              <a:t>方案</a:t>
            </a:r>
            <a:r>
              <a:rPr lang="zh-CN" altLang="en-US" kern="0" dirty="0" smtClean="0"/>
              <a:t>应用情况</a:t>
            </a:r>
            <a:r>
              <a:rPr lang="en-US" altLang="zh-CN" kern="0" dirty="0"/>
              <a:t/>
            </a:r>
            <a:br>
              <a:rPr lang="en-US" altLang="zh-CN" kern="0" dirty="0"/>
            </a:br>
            <a:r>
              <a:rPr lang="en-US" altLang="zh-CN" kern="0" dirty="0"/>
              <a:t>					       </a:t>
            </a:r>
            <a:r>
              <a:rPr lang="zh-CN" altLang="en-US" sz="2400" kern="0" dirty="0"/>
              <a:t>   </a:t>
            </a:r>
            <a:r>
              <a:rPr lang="en-US" altLang="zh-CN" sz="2400" kern="0" dirty="0"/>
              <a:t>				                             </a:t>
            </a:r>
            <a:endParaRPr lang="zh-CN" altLang="en-US" sz="2400" kern="0" dirty="0"/>
          </a:p>
        </p:txBody>
      </p:sp>
      <p:cxnSp>
        <p:nvCxnSpPr>
          <p:cNvPr id="31" name="直接连接符 30"/>
          <p:cNvCxnSpPr/>
          <p:nvPr/>
        </p:nvCxnSpPr>
        <p:spPr>
          <a:xfrm>
            <a:off x="2794025" y="1079183"/>
            <a:ext cx="601964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3000">
                  <a:srgbClr val="C00000"/>
                </a:gs>
                <a:gs pos="74000">
                  <a:srgbClr val="C00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圆角矩形 31"/>
          <p:cNvSpPr/>
          <p:nvPr/>
        </p:nvSpPr>
        <p:spPr>
          <a:xfrm>
            <a:off x="1509369" y="2769530"/>
            <a:ext cx="2578866" cy="427008"/>
          </a:xfrm>
          <a:prstGeom prst="roundRect">
            <a:avLst/>
          </a:prstGeom>
          <a:solidFill>
            <a:srgbClr val="00B050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dirty="0" smtClean="0"/>
              <a:t>财务服务创新业务部</a:t>
            </a:r>
            <a:endParaRPr lang="en-US" altLang="zh-CN" b="1" dirty="0"/>
          </a:p>
        </p:txBody>
      </p:sp>
      <p:sp>
        <p:nvSpPr>
          <p:cNvPr id="33" name="圆角矩形 32"/>
          <p:cNvSpPr/>
          <p:nvPr/>
        </p:nvSpPr>
        <p:spPr>
          <a:xfrm>
            <a:off x="4177587" y="2773563"/>
            <a:ext cx="1521459" cy="427008"/>
          </a:xfrm>
          <a:prstGeom prst="roundRect">
            <a:avLst/>
          </a:prstGeom>
          <a:solidFill>
            <a:srgbClr val="00B050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dirty="0" smtClean="0"/>
              <a:t>用友移动</a:t>
            </a:r>
            <a:endParaRPr lang="en-US" altLang="zh-CN" b="1" dirty="0"/>
          </a:p>
        </p:txBody>
      </p:sp>
      <p:sp>
        <p:nvSpPr>
          <p:cNvPr id="34" name="圆角矩形 33"/>
          <p:cNvSpPr/>
          <p:nvPr/>
        </p:nvSpPr>
        <p:spPr>
          <a:xfrm>
            <a:off x="5788399" y="2755163"/>
            <a:ext cx="1321790" cy="427008"/>
          </a:xfrm>
          <a:prstGeom prst="roundRect">
            <a:avLst/>
          </a:prstGeom>
          <a:solidFill>
            <a:srgbClr val="00B050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dirty="0" smtClean="0"/>
              <a:t>用友</a:t>
            </a:r>
            <a:r>
              <a:rPr lang="zh-CN" altLang="en-US" b="1" dirty="0"/>
              <a:t>政务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21820975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标题 1"/>
          <p:cNvSpPr>
            <a:spLocks noGrp="1"/>
          </p:cNvSpPr>
          <p:nvPr>
            <p:ph type="title"/>
          </p:nvPr>
        </p:nvSpPr>
        <p:spPr>
          <a:xfrm>
            <a:off x="265113" y="100013"/>
            <a:ext cx="10515600" cy="695325"/>
          </a:xfrm>
        </p:spPr>
        <p:txBody>
          <a:bodyPr/>
          <a:lstStyle/>
          <a:p>
            <a:r>
              <a:rPr lang="zh-CN" altLang="en-US" sz="3200" smtClean="0">
                <a:solidFill>
                  <a:srgbClr val="C00000"/>
                </a:solidFill>
              </a:rPr>
              <a:t>实践案例</a:t>
            </a:r>
            <a:r>
              <a:rPr lang="en-US" altLang="zh-CN" sz="3200" smtClean="0">
                <a:solidFill>
                  <a:srgbClr val="C00000"/>
                </a:solidFill>
              </a:rPr>
              <a:t>1-</a:t>
            </a:r>
            <a:r>
              <a:rPr lang="en-US" altLang="zh-CN" sz="2400" smtClean="0">
                <a:solidFill>
                  <a:srgbClr val="C00000"/>
                </a:solidFill>
              </a:rPr>
              <a:t>UAP</a:t>
            </a:r>
            <a:r>
              <a:rPr lang="zh-CN" altLang="en-US" sz="2400" smtClean="0">
                <a:solidFill>
                  <a:srgbClr val="C00000"/>
                </a:solidFill>
              </a:rPr>
              <a:t>研发中心</a:t>
            </a:r>
          </a:p>
        </p:txBody>
      </p:sp>
      <p:sp>
        <p:nvSpPr>
          <p:cNvPr id="5" name="矩形 4"/>
          <p:cNvSpPr/>
          <p:nvPr/>
        </p:nvSpPr>
        <p:spPr>
          <a:xfrm>
            <a:off x="732710" y="949685"/>
            <a:ext cx="5971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b="1" dirty="0">
                <a:solidFill>
                  <a:srgbClr val="333333"/>
                </a:solidFill>
                <a:highlight>
                  <a:srgbClr val="FFFF00"/>
                </a:highlight>
                <a:cs typeface="宋体" panose="02010600030101010101" pitchFamily="2" charset="-122"/>
              </a:rPr>
              <a:t>基于需求为主线的敏捷研发实现</a:t>
            </a:r>
            <a:r>
              <a:rPr lang="zh-CN" altLang="zh-CN" b="1" dirty="0">
                <a:solidFill>
                  <a:srgbClr val="333333"/>
                </a:solidFill>
                <a:highlight>
                  <a:srgbClr val="00FF00"/>
                </a:highlight>
                <a:cs typeface="宋体" panose="02010600030101010101" pitchFamily="2" charset="-122"/>
              </a:rPr>
              <a:t>（</a:t>
            </a:r>
            <a:r>
              <a:rPr lang="en-US" altLang="zh-CN" b="1" dirty="0">
                <a:solidFill>
                  <a:srgbClr val="333333"/>
                </a:solidFill>
                <a:highlight>
                  <a:srgbClr val="00FF00"/>
                </a:highlight>
                <a:cs typeface="宋体" panose="02010600030101010101" pitchFamily="2" charset="-122"/>
              </a:rPr>
              <a:t>UAP</a:t>
            </a:r>
            <a:r>
              <a:rPr lang="zh-CN" altLang="zh-CN" b="1" dirty="0">
                <a:solidFill>
                  <a:srgbClr val="333333"/>
                </a:solidFill>
                <a:highlight>
                  <a:srgbClr val="00FF00"/>
                </a:highlight>
                <a:cs typeface="宋体" panose="02010600030101010101" pitchFamily="2" charset="-122"/>
              </a:rPr>
              <a:t>研发中心</a:t>
            </a:r>
            <a:r>
              <a:rPr lang="en-US" altLang="zh-CN" b="1" dirty="0">
                <a:solidFill>
                  <a:srgbClr val="333333"/>
                </a:solidFill>
                <a:highlight>
                  <a:srgbClr val="00FF00"/>
                </a:highlight>
                <a:cs typeface="宋体" panose="02010600030101010101" pitchFamily="2" charset="-122"/>
              </a:rPr>
              <a:t>-</a:t>
            </a:r>
            <a:r>
              <a:rPr lang="zh-CN" altLang="zh-CN" b="1" dirty="0">
                <a:solidFill>
                  <a:srgbClr val="333333"/>
                </a:solidFill>
                <a:highlight>
                  <a:srgbClr val="00FF00"/>
                </a:highlight>
                <a:cs typeface="宋体" panose="02010600030101010101" pitchFamily="2" charset="-122"/>
              </a:rPr>
              <a:t>韩亚萍）</a:t>
            </a:r>
            <a:endParaRPr lang="zh-CN" altLang="en-US" dirty="0"/>
          </a:p>
        </p:txBody>
      </p:sp>
      <p:pic>
        <p:nvPicPr>
          <p:cNvPr id="11571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46" y="1729232"/>
            <a:ext cx="6192838" cy="435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接连接符 7"/>
          <p:cNvCxnSpPr/>
          <p:nvPr/>
        </p:nvCxnSpPr>
        <p:spPr>
          <a:xfrm>
            <a:off x="-219456" y="706438"/>
            <a:ext cx="601964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3000">
                  <a:srgbClr val="C00000"/>
                </a:gs>
                <a:gs pos="74000">
                  <a:srgbClr val="C00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970405" y="2519807"/>
            <a:ext cx="8640763" cy="762000"/>
          </a:xfrm>
        </p:spPr>
        <p:txBody>
          <a:bodyPr/>
          <a:lstStyle/>
          <a:p>
            <a:r>
              <a:rPr altLang="en-US" sz="4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基于需求为主线的敏捷研发管理</a:t>
            </a:r>
          </a:p>
        </p:txBody>
      </p:sp>
      <p:sp>
        <p:nvSpPr>
          <p:cNvPr id="116739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9242743" y="5386007"/>
            <a:ext cx="2736850" cy="1295400"/>
          </a:xfrm>
        </p:spPr>
        <p:txBody>
          <a:bodyPr/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UAP   </a:t>
            </a:r>
            <a:r>
              <a:rPr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韩亚平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 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r>
              <a:rPr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/>
          <p:cNvSpPr txBox="1">
            <a:spLocks/>
          </p:cNvSpPr>
          <p:nvPr/>
        </p:nvSpPr>
        <p:spPr>
          <a:xfrm>
            <a:off x="1866909" y="214313"/>
            <a:ext cx="7772400" cy="84455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>
              <a:defRPr/>
            </a:pPr>
            <a:r>
              <a:rPr lang="zh-CN" altLang="en-US" sz="3600" b="1" dirty="0" smtClean="0"/>
              <a:t>快速部署</a:t>
            </a:r>
            <a:endParaRPr lang="en-US" altLang="zh-CN" sz="3600" b="1" dirty="0"/>
          </a:p>
          <a:p>
            <a:pPr>
              <a:defRPr/>
            </a:pPr>
            <a:r>
              <a:rPr lang="en-US" altLang="zh-CN" kern="0" dirty="0"/>
              <a:t>					       </a:t>
            </a:r>
            <a:r>
              <a:rPr lang="zh-CN" altLang="en-US" sz="2400" kern="0" dirty="0"/>
              <a:t>   </a:t>
            </a:r>
            <a:r>
              <a:rPr lang="en-US" altLang="zh-CN" sz="2400" kern="0" dirty="0"/>
              <a:t>				                             </a:t>
            </a:r>
            <a:endParaRPr lang="zh-CN" altLang="en-US" sz="2400" kern="0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2743288" y="957263"/>
            <a:ext cx="601964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3000">
                  <a:srgbClr val="C00000"/>
                </a:gs>
                <a:gs pos="74000">
                  <a:srgbClr val="C00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72" y="1217265"/>
            <a:ext cx="10363200" cy="55188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506" y="3523050"/>
            <a:ext cx="4959806" cy="33349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圆角矩形 8"/>
          <p:cNvSpPr/>
          <p:nvPr/>
        </p:nvSpPr>
        <p:spPr>
          <a:xfrm>
            <a:off x="7002884" y="2189801"/>
            <a:ext cx="4043068" cy="1073247"/>
          </a:xfrm>
          <a:prstGeom prst="roundRect">
            <a:avLst/>
          </a:prstGeom>
          <a:solidFill>
            <a:srgbClr val="C00000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prstClr val="white"/>
                </a:solidFill>
              </a:rPr>
              <a:t>可以在</a:t>
            </a:r>
            <a:r>
              <a:rPr lang="zh-CN" altLang="en-US" sz="2400" b="1" dirty="0" smtClean="0">
                <a:solidFill>
                  <a:prstClr val="white"/>
                </a:solidFill>
              </a:rPr>
              <a:t>秒级</a:t>
            </a:r>
            <a:r>
              <a:rPr lang="zh-CN" altLang="en-US" b="1" dirty="0" smtClean="0">
                <a:solidFill>
                  <a:prstClr val="white"/>
                </a:solidFill>
              </a:rPr>
              <a:t>完成虚拟机的创建和配置修改，保证业务的快速支撑！</a:t>
            </a:r>
            <a:endParaRPr lang="en-US" altLang="zh-CN" b="1" dirty="0">
              <a:solidFill>
                <a:prstClr val="white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624858" y="2670048"/>
            <a:ext cx="1242051" cy="475488"/>
          </a:xfrm>
          <a:prstGeom prst="ellipse">
            <a:avLst/>
          </a:prstGeom>
          <a:solidFill>
            <a:srgbClr val="C00000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 dirty="0" smtClean="0">
                <a:solidFill>
                  <a:prstClr val="white"/>
                </a:solidFill>
              </a:rPr>
              <a:t>1.</a:t>
            </a:r>
            <a:r>
              <a:rPr lang="zh-CN" altLang="en-US" sz="1400" b="1" dirty="0" smtClean="0">
                <a:solidFill>
                  <a:prstClr val="white"/>
                </a:solidFill>
              </a:rPr>
              <a:t>新建</a:t>
            </a:r>
            <a:endParaRPr lang="zh-CN" altLang="en-US" sz="1400" b="1" dirty="0">
              <a:solidFill>
                <a:prstClr val="white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549523" y="2907792"/>
            <a:ext cx="2097886" cy="817302"/>
          </a:xfrm>
          <a:prstGeom prst="ellipse">
            <a:avLst/>
          </a:prstGeom>
          <a:solidFill>
            <a:srgbClr val="C00000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 dirty="0" smtClean="0">
                <a:solidFill>
                  <a:prstClr val="white"/>
                </a:solidFill>
              </a:rPr>
              <a:t>2.</a:t>
            </a:r>
            <a:r>
              <a:rPr lang="zh-CN" altLang="en-US" sz="1400" b="1" dirty="0" smtClean="0">
                <a:solidFill>
                  <a:prstClr val="white"/>
                </a:solidFill>
              </a:rPr>
              <a:t>可批量创建，快速实施</a:t>
            </a:r>
            <a:endParaRPr lang="zh-CN" altLang="en-US" sz="1400" b="1" dirty="0">
              <a:solidFill>
                <a:prstClr val="white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7876032" y="5406714"/>
            <a:ext cx="1763277" cy="518598"/>
          </a:xfrm>
          <a:prstGeom prst="ellipse">
            <a:avLst/>
          </a:prstGeom>
          <a:solidFill>
            <a:srgbClr val="C00000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 smtClean="0">
                <a:solidFill>
                  <a:prstClr val="white"/>
                </a:solidFill>
              </a:rPr>
              <a:t>3.</a:t>
            </a:r>
            <a:r>
              <a:rPr lang="zh-CN" altLang="en-US" sz="1600" b="1" dirty="0" smtClean="0">
                <a:solidFill>
                  <a:prstClr val="white"/>
                </a:solidFill>
              </a:rPr>
              <a:t>快速扩容</a:t>
            </a:r>
            <a:endParaRPr lang="zh-CN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14" name="直接箭头连接符 13"/>
          <p:cNvCxnSpPr>
            <a:stCxn id="9" idx="1"/>
            <a:endCxn id="10" idx="6"/>
          </p:cNvCxnSpPr>
          <p:nvPr/>
        </p:nvCxnSpPr>
        <p:spPr>
          <a:xfrm flipH="1">
            <a:off x="1866909" y="2726425"/>
            <a:ext cx="5135975" cy="181367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9" idx="1"/>
            <a:endCxn id="11" idx="6"/>
          </p:cNvCxnSpPr>
          <p:nvPr/>
        </p:nvCxnSpPr>
        <p:spPr>
          <a:xfrm flipH="1">
            <a:off x="6647409" y="2726425"/>
            <a:ext cx="355475" cy="59001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9" idx="1"/>
            <a:endCxn id="12" idx="0"/>
          </p:cNvCxnSpPr>
          <p:nvPr/>
        </p:nvCxnSpPr>
        <p:spPr>
          <a:xfrm>
            <a:off x="7002884" y="2726425"/>
            <a:ext cx="1754787" cy="2680289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108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 txBox="1">
            <a:spLocks/>
          </p:cNvSpPr>
          <p:nvPr/>
        </p:nvSpPr>
        <p:spPr>
          <a:xfrm>
            <a:off x="1866900" y="325438"/>
            <a:ext cx="7772400" cy="84455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>
              <a:defRPr/>
            </a:pPr>
            <a:r>
              <a:rPr lang="zh-CN" altLang="en-US" kern="0" dirty="0" smtClean="0"/>
              <a:t>分享内容</a:t>
            </a:r>
            <a:r>
              <a:rPr lang="en-US" altLang="zh-CN" kern="0" dirty="0"/>
              <a:t/>
            </a:r>
            <a:br>
              <a:rPr lang="en-US" altLang="zh-CN" kern="0" dirty="0"/>
            </a:br>
            <a:r>
              <a:rPr lang="en-US" altLang="zh-CN" kern="0" dirty="0"/>
              <a:t>					       </a:t>
            </a:r>
            <a:r>
              <a:rPr lang="zh-CN" altLang="en-US" sz="2400" kern="0" dirty="0"/>
              <a:t>   </a:t>
            </a:r>
            <a:r>
              <a:rPr lang="en-US" altLang="zh-CN" sz="2400" kern="0" dirty="0"/>
              <a:t>				                             </a:t>
            </a:r>
            <a:endParaRPr lang="zh-CN" altLang="en-US" sz="2400" kern="0" dirty="0"/>
          </a:p>
        </p:txBody>
      </p:sp>
      <p:sp>
        <p:nvSpPr>
          <p:cNvPr id="6" name="标题 3"/>
          <p:cNvSpPr txBox="1">
            <a:spLocks/>
          </p:cNvSpPr>
          <p:nvPr/>
        </p:nvSpPr>
        <p:spPr>
          <a:xfrm>
            <a:off x="2209800" y="990600"/>
            <a:ext cx="7315200" cy="244475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>
              <a:defRPr/>
            </a:pPr>
            <a:r>
              <a:rPr lang="en-US" altLang="zh-CN" kern="0" dirty="0"/>
              <a:t>	</a:t>
            </a:r>
            <a:br>
              <a:rPr lang="en-US" altLang="zh-CN" kern="0" dirty="0"/>
            </a:br>
            <a:r>
              <a:rPr lang="en-US" altLang="zh-CN" kern="0" dirty="0"/>
              <a:t>					</a:t>
            </a:r>
            <a:r>
              <a:rPr lang="en-US" altLang="zh-CN" kern="0" dirty="0">
                <a:solidFill>
                  <a:prstClr val="white">
                    <a:lumMod val="65000"/>
                  </a:prstClr>
                </a:solidFill>
              </a:rPr>
              <a:t>       </a:t>
            </a:r>
            <a:r>
              <a:rPr lang="zh-CN" altLang="en-US" sz="2400" kern="0" dirty="0">
                <a:solidFill>
                  <a:prstClr val="white">
                    <a:lumMod val="65000"/>
                  </a:prstClr>
                </a:solidFill>
              </a:rPr>
              <a:t>   </a:t>
            </a:r>
            <a:r>
              <a:rPr lang="en-US" altLang="zh-CN" sz="2400" kern="0" dirty="0">
                <a:solidFill>
                  <a:prstClr val="white">
                    <a:lumMod val="65000"/>
                  </a:prstClr>
                </a:solidFill>
              </a:rPr>
              <a:t>				 </a:t>
            </a:r>
            <a:r>
              <a:rPr lang="en-US" altLang="zh-CN" sz="2400" kern="0" dirty="0">
                <a:solidFill>
                  <a:prstClr val="white">
                    <a:lumMod val="6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2400" kern="0" dirty="0" smtClean="0">
                <a:solidFill>
                  <a:prstClr val="white">
                    <a:lumMod val="6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2400" kern="0" dirty="0" smtClean="0">
                <a:solidFill>
                  <a:prstClr val="white">
                    <a:lumMod val="65000"/>
                  </a:prstClr>
                </a:solidFill>
              </a:rPr>
              <a:t>             </a:t>
            </a:r>
            <a:endParaRPr lang="zh-CN" altLang="en-US" sz="2400" kern="0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767135" y="1139699"/>
            <a:ext cx="601964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3000">
                  <a:srgbClr val="C00000"/>
                </a:gs>
                <a:gs pos="74000">
                  <a:srgbClr val="C00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2895600" y="1601788"/>
            <a:ext cx="5867330" cy="595312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/>
              <a:t>敏捷是否需要工具管理</a:t>
            </a:r>
            <a:endParaRPr lang="en-US" altLang="zh-CN" sz="2400" b="1" dirty="0">
              <a:solidFill>
                <a:prstClr val="white"/>
              </a:solidFill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2209800" y="1577975"/>
            <a:ext cx="685800" cy="685800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prstClr val="white"/>
                </a:solidFill>
              </a:rPr>
              <a:t>1</a:t>
            </a:r>
            <a:endParaRPr lang="zh-CN" altLang="en-US" sz="2800" b="1" dirty="0">
              <a:solidFill>
                <a:prstClr val="white"/>
              </a:solidFill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2209800" y="2673350"/>
            <a:ext cx="685800" cy="685800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prstClr val="white"/>
                </a:solidFill>
              </a:rPr>
              <a:t>2</a:t>
            </a:r>
            <a:endParaRPr lang="zh-CN" altLang="en-US" sz="2800" b="1" dirty="0">
              <a:solidFill>
                <a:prstClr val="white"/>
              </a:solidFill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2209800" y="3797300"/>
            <a:ext cx="685800" cy="685800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prstClr val="white"/>
                </a:solidFill>
              </a:rPr>
              <a:t>3</a:t>
            </a:r>
            <a:endParaRPr lang="zh-CN" altLang="en-US" sz="2800" b="1" dirty="0">
              <a:solidFill>
                <a:prstClr val="white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2908300" y="2214563"/>
            <a:ext cx="5915025" cy="1428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2954338" y="3328988"/>
            <a:ext cx="5915025" cy="1428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2895600" y="4465638"/>
            <a:ext cx="5915025" cy="1428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2197100" y="4824413"/>
            <a:ext cx="685800" cy="685800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prstClr val="white"/>
                </a:solidFill>
              </a:rPr>
              <a:t>4</a:t>
            </a:r>
            <a:endParaRPr lang="zh-CN" altLang="en-US" sz="2800" b="1" dirty="0">
              <a:solidFill>
                <a:prstClr val="white"/>
              </a:solidFill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2882900" y="5492750"/>
            <a:ext cx="5915025" cy="142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2930595" y="2668589"/>
            <a:ext cx="5867330" cy="595312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2400" b="1" dirty="0"/>
              <a:t>基于</a:t>
            </a:r>
            <a:r>
              <a:rPr lang="en-US" altLang="zh-CN" sz="2400" b="1" dirty="0" err="1"/>
              <a:t>jira</a:t>
            </a:r>
            <a:r>
              <a:rPr lang="zh-CN" altLang="en-US" sz="2400" b="1" dirty="0"/>
              <a:t>的需求的生命周期管理</a:t>
            </a:r>
          </a:p>
        </p:txBody>
      </p:sp>
      <p:sp>
        <p:nvSpPr>
          <p:cNvPr id="25" name="矩形 24"/>
          <p:cNvSpPr/>
          <p:nvPr/>
        </p:nvSpPr>
        <p:spPr>
          <a:xfrm>
            <a:off x="2930595" y="3783522"/>
            <a:ext cx="5867330" cy="595312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2400" b="1" dirty="0"/>
              <a:t>基于</a:t>
            </a:r>
            <a:r>
              <a:rPr lang="en-US" altLang="zh-CN" sz="2400" b="1" dirty="0" err="1"/>
              <a:t>jira</a:t>
            </a:r>
            <a:r>
              <a:rPr lang="zh-CN" altLang="en-US" sz="2400" b="1" dirty="0"/>
              <a:t>的敏捷项目管理</a:t>
            </a:r>
          </a:p>
        </p:txBody>
      </p:sp>
      <p:sp>
        <p:nvSpPr>
          <p:cNvPr id="27" name="矩形 26"/>
          <p:cNvSpPr/>
          <p:nvPr/>
        </p:nvSpPr>
        <p:spPr>
          <a:xfrm>
            <a:off x="2919447" y="4819081"/>
            <a:ext cx="5867330" cy="595312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2400" b="1" dirty="0"/>
              <a:t>基于</a:t>
            </a:r>
            <a:r>
              <a:rPr lang="en-US" altLang="zh-CN" sz="2400" b="1" dirty="0" err="1"/>
              <a:t>jira</a:t>
            </a:r>
            <a:r>
              <a:rPr lang="zh-CN" altLang="en-US" sz="2400" b="1" dirty="0"/>
              <a:t>的测试管理</a:t>
            </a:r>
          </a:p>
        </p:txBody>
      </p:sp>
    </p:spTree>
    <p:extLst>
      <p:ext uri="{BB962C8B-B14F-4D97-AF65-F5344CB8AC3E}">
        <p14:creationId xmlns:p14="http://schemas.microsoft.com/office/powerpoint/2010/main" val="16355831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195005" y="180990"/>
            <a:ext cx="8229600" cy="914400"/>
          </a:xfrm>
        </p:spPr>
        <p:txBody>
          <a:bodyPr/>
          <a:lstStyle/>
          <a:p>
            <a:pPr algn="ctr"/>
            <a:r>
              <a:rPr altLang="en-US" sz="4000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工具管理的作用是什么</a:t>
            </a:r>
            <a:r>
              <a:rPr lang="zh-CN" altLang="en-US" sz="4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sz="40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018189" y="5240012"/>
            <a:ext cx="8713788" cy="1508255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endParaRPr lang="en-US" altLang="zh-CN" sz="2100" dirty="0">
              <a:solidFill>
                <a:srgbClr val="C00000"/>
              </a:solidFill>
            </a:endParaRPr>
          </a:p>
          <a:p>
            <a:pPr fontAlgn="auto">
              <a:spcAft>
                <a:spcPts val="0"/>
              </a:spcAft>
              <a:defRPr/>
            </a:pPr>
            <a:r>
              <a:rPr altLang="en-US" sz="1800" b="1" dirty="0" err="1">
                <a:solidFill>
                  <a:srgbClr val="C00000"/>
                </a:solidFill>
              </a:rPr>
              <a:t>工具一定是为了解决我们的问题，</a:t>
            </a:r>
            <a:r>
              <a:rPr altLang="en-US" sz="1800" b="1" dirty="0" err="1" smtClean="0">
                <a:solidFill>
                  <a:srgbClr val="C00000"/>
                </a:solidFill>
              </a:rPr>
              <a:t>促进产品开发和项目管理而不是额外的负担</a:t>
            </a:r>
            <a:endParaRPr lang="en-US" altLang="en-US" sz="1800" b="1" dirty="0" smtClean="0">
              <a:solidFill>
                <a:srgbClr val="C00000"/>
              </a:solidFill>
            </a:endParaRPr>
          </a:p>
          <a:p>
            <a:pPr fontAlgn="auto">
              <a:spcAft>
                <a:spcPts val="0"/>
              </a:spcAft>
              <a:defRPr/>
            </a:pPr>
            <a:r>
              <a:rPr altLang="en-US" sz="1800" b="1" dirty="0" err="1" smtClean="0">
                <a:solidFill>
                  <a:srgbClr val="C00000"/>
                </a:solidFill>
              </a:rPr>
              <a:t>要不就是工具不适用</a:t>
            </a:r>
            <a:r>
              <a:rPr altLang="en-US" sz="1800" b="1" dirty="0" err="1">
                <a:solidFill>
                  <a:srgbClr val="C00000"/>
                </a:solidFill>
              </a:rPr>
              <a:t>，要不就是管理维度缺失</a:t>
            </a:r>
            <a:endParaRPr lang="en-US" altLang="zh-CN" sz="1800" b="1" dirty="0">
              <a:solidFill>
                <a:srgbClr val="C00000"/>
              </a:solidFill>
            </a:endParaRPr>
          </a:p>
          <a:p>
            <a:pPr fontAlgn="auto">
              <a:spcAft>
                <a:spcPts val="0"/>
              </a:spcAft>
              <a:defRPr/>
            </a:pPr>
            <a:endParaRPr dirty="0" smtClean="0"/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endParaRPr dirty="0"/>
          </a:p>
        </p:txBody>
      </p:sp>
      <p:sp>
        <p:nvSpPr>
          <p:cNvPr id="120836" name="AutoShape 9"/>
          <p:cNvSpPr>
            <a:spLocks noChangeArrowheads="1"/>
          </p:cNvSpPr>
          <p:nvPr/>
        </p:nvSpPr>
        <p:spPr bwMode="gray">
          <a:xfrm>
            <a:off x="4108609" y="1991549"/>
            <a:ext cx="1589087" cy="1223963"/>
          </a:xfrm>
          <a:prstGeom prst="hexagon">
            <a:avLst>
              <a:gd name="adj" fmla="val 28891"/>
              <a:gd name="vf" fmla="val 115470"/>
            </a:avLst>
          </a:prstGeom>
          <a:solidFill>
            <a:srgbClr val="C00000"/>
          </a:solidFill>
          <a:ln w="76200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固化</a:t>
            </a:r>
            <a:endParaRPr lang="en-US" altLang="zh-CN" sz="18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</a:t>
            </a:r>
          </a:p>
        </p:txBody>
      </p:sp>
      <p:sp>
        <p:nvSpPr>
          <p:cNvPr id="7" name="AutoShape 9"/>
          <p:cNvSpPr>
            <a:spLocks noChangeArrowheads="1"/>
          </p:cNvSpPr>
          <p:nvPr/>
        </p:nvSpPr>
        <p:spPr bwMode="gray">
          <a:xfrm>
            <a:off x="5340001" y="1411985"/>
            <a:ext cx="1589087" cy="1223963"/>
          </a:xfrm>
          <a:prstGeom prst="hexagon">
            <a:avLst>
              <a:gd name="adj" fmla="val 28891"/>
              <a:gd name="vf" fmla="val 115470"/>
            </a:avLst>
          </a:prstGeom>
          <a:solidFill>
            <a:srgbClr val="C00000"/>
          </a:solidFill>
          <a:ln w="76200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18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量化</a:t>
            </a:r>
            <a:endParaRPr lang="en-US" altLang="zh-CN" sz="1800" b="1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18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lang="zh-CN" altLang="en-US" sz="1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AutoShape 9"/>
          <p:cNvSpPr>
            <a:spLocks noChangeArrowheads="1"/>
          </p:cNvSpPr>
          <p:nvPr/>
        </p:nvSpPr>
        <p:spPr bwMode="gray">
          <a:xfrm>
            <a:off x="6587617" y="2045175"/>
            <a:ext cx="1589087" cy="1223963"/>
          </a:xfrm>
          <a:prstGeom prst="hexagon">
            <a:avLst>
              <a:gd name="adj" fmla="val 28891"/>
              <a:gd name="vf" fmla="val 115470"/>
            </a:avLst>
          </a:prstGeom>
          <a:solidFill>
            <a:srgbClr val="C00000"/>
          </a:solidFill>
          <a:ln w="76200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数据完整</a:t>
            </a:r>
            <a:endParaRPr lang="en-US" altLang="zh-CN" sz="1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3259201" y="1095390"/>
            <a:ext cx="601964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3000">
                  <a:srgbClr val="C00000"/>
                </a:gs>
                <a:gs pos="74000">
                  <a:srgbClr val="C00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3"/>
          <p:cNvSpPr txBox="1">
            <a:spLocks/>
          </p:cNvSpPr>
          <p:nvPr/>
        </p:nvSpPr>
        <p:spPr>
          <a:xfrm>
            <a:off x="4226210" y="3562825"/>
            <a:ext cx="5942807" cy="55880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marL="0" lvl="1" algn="l">
              <a:defRPr/>
            </a:pP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</a:rPr>
              <a:t>适合于大团队，如果几个人的团队，几条需求完全可以不需要工具去管理</a:t>
            </a:r>
          </a:p>
          <a:p>
            <a:pPr algn="l">
              <a:defRPr/>
            </a:pPr>
            <a:r>
              <a:rPr lang="en-US" altLang="zh-CN" sz="1800" b="1" kern="0" dirty="0">
                <a:solidFill>
                  <a:prstClr val="white">
                    <a:lumMod val="50000"/>
                  </a:prstClr>
                </a:solidFill>
              </a:rPr>
              <a:t/>
            </a:r>
            <a:br>
              <a:rPr lang="en-US" altLang="zh-CN" sz="1800" b="1" kern="0" dirty="0">
                <a:solidFill>
                  <a:prstClr val="white">
                    <a:lumMod val="50000"/>
                  </a:prstClr>
                </a:solidFill>
              </a:rPr>
            </a:br>
            <a:r>
              <a:rPr lang="en-US" altLang="zh-CN" sz="1800" b="1" kern="0" dirty="0">
                <a:solidFill>
                  <a:prstClr val="white">
                    <a:lumMod val="50000"/>
                  </a:prstClr>
                </a:solidFill>
              </a:rPr>
              <a:t>					       </a:t>
            </a:r>
            <a:r>
              <a:rPr lang="zh-CN" altLang="en-US" sz="1100" b="1" kern="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zh-CN" sz="1100" b="1" kern="0" dirty="0">
                <a:solidFill>
                  <a:prstClr val="white">
                    <a:lumMod val="50000"/>
                  </a:prstClr>
                </a:solidFill>
              </a:rPr>
              <a:t>				 </a:t>
            </a:r>
            <a:r>
              <a:rPr lang="en-US" altLang="zh-CN" sz="1100" b="1" kern="0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100" b="1" kern="0" dirty="0" smtClean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100" b="1" kern="0" dirty="0" smtClean="0">
                <a:solidFill>
                  <a:prstClr val="white">
                    <a:lumMod val="50000"/>
                  </a:prstClr>
                </a:solidFill>
              </a:rPr>
              <a:t>             </a:t>
            </a:r>
            <a:endParaRPr lang="zh-CN" altLang="en-US" sz="1100" b="1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18189" y="3544569"/>
            <a:ext cx="2103438" cy="595312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prstClr val="white"/>
                </a:solidFill>
              </a:rPr>
              <a:t>团队规模</a:t>
            </a:r>
            <a:endParaRPr lang="en-US" altLang="zh-CN" sz="2800" b="1" dirty="0">
              <a:solidFill>
                <a:prstClr val="white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034063" y="4174806"/>
            <a:ext cx="84582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3"/>
          <p:cNvSpPr txBox="1">
            <a:spLocks/>
          </p:cNvSpPr>
          <p:nvPr/>
        </p:nvSpPr>
        <p:spPr>
          <a:xfrm>
            <a:off x="4226210" y="4472492"/>
            <a:ext cx="5942807" cy="55880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marL="0" lvl="1" algn="l">
              <a:defRPr/>
            </a:pP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</a:rPr>
              <a:t>与项目经理的把控能力，掌控的范围相关，产品需求＼计划＼进度。</a:t>
            </a:r>
            <a:r>
              <a:rPr lang="en-US" altLang="zh-CN" sz="1800" b="1" kern="0" dirty="0">
                <a:solidFill>
                  <a:prstClr val="white">
                    <a:lumMod val="50000"/>
                  </a:prstClr>
                </a:solidFill>
              </a:rPr>
              <a:t/>
            </a:r>
            <a:br>
              <a:rPr lang="en-US" altLang="zh-CN" sz="1800" b="1" kern="0" dirty="0">
                <a:solidFill>
                  <a:prstClr val="white">
                    <a:lumMod val="50000"/>
                  </a:prstClr>
                </a:solidFill>
              </a:rPr>
            </a:br>
            <a:r>
              <a:rPr lang="en-US" altLang="zh-CN" sz="1800" b="1" kern="0" dirty="0">
                <a:solidFill>
                  <a:prstClr val="white">
                    <a:lumMod val="50000"/>
                  </a:prstClr>
                </a:solidFill>
              </a:rPr>
              <a:t>					       </a:t>
            </a:r>
            <a:r>
              <a:rPr lang="zh-CN" altLang="en-US" sz="1100" b="1" kern="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en-US" altLang="zh-CN" sz="1100" b="1" kern="0" dirty="0">
                <a:solidFill>
                  <a:prstClr val="white">
                    <a:lumMod val="50000"/>
                  </a:prstClr>
                </a:solidFill>
              </a:rPr>
              <a:t>				 </a:t>
            </a:r>
            <a:r>
              <a:rPr lang="en-US" altLang="zh-CN" sz="1100" b="1" kern="0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</a:t>
            </a:r>
            <a:r>
              <a:rPr lang="en-US" altLang="zh-CN" sz="1100" b="1" kern="0" dirty="0" smtClean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sz="1100" b="1" kern="0" dirty="0" smtClean="0">
                <a:solidFill>
                  <a:prstClr val="white">
                    <a:lumMod val="50000"/>
                  </a:prstClr>
                </a:solidFill>
              </a:rPr>
              <a:t>             </a:t>
            </a:r>
            <a:endParaRPr lang="zh-CN" altLang="en-US" sz="1100" b="1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018189" y="4454236"/>
            <a:ext cx="2103438" cy="595312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/>
              <a:t>管理能力</a:t>
            </a:r>
            <a:endParaRPr lang="en-US" altLang="zh-CN" sz="2800" b="1" dirty="0">
              <a:solidFill>
                <a:prstClr val="white"/>
              </a:solidFill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2034063" y="5084473"/>
            <a:ext cx="84582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882" name="Group 2"/>
          <p:cNvGrpSpPr>
            <a:grpSpLocks/>
          </p:cNvGrpSpPr>
          <p:nvPr/>
        </p:nvGrpSpPr>
        <p:grpSpPr bwMode="auto">
          <a:xfrm>
            <a:off x="2620963" y="3297242"/>
            <a:ext cx="1041400" cy="1052513"/>
            <a:chOff x="691" y="2077"/>
            <a:chExt cx="656" cy="663"/>
          </a:xfrm>
        </p:grpSpPr>
        <p:pic>
          <p:nvPicPr>
            <p:cNvPr id="122956" name="Picture 3" descr="circuler_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691" y="2077"/>
              <a:ext cx="656" cy="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2" name="Oval 4"/>
            <p:cNvSpPr>
              <a:spLocks noChangeArrowheads="1"/>
            </p:cNvSpPr>
            <p:nvPr/>
          </p:nvSpPr>
          <p:spPr bwMode="gray">
            <a:xfrm>
              <a:off x="691" y="2077"/>
              <a:ext cx="652" cy="66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50000">
                  <a:schemeClr val="hlink">
                    <a:gamma/>
                    <a:tint val="22353"/>
                    <a:invGamma/>
                  </a:schemeClr>
                </a:gs>
                <a:gs pos="100000">
                  <a:schemeClr val="hlink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Georgia"/>
                <a:ea typeface="方正舒体" panose="02010601030101010101" pitchFamily="2" charset="-122"/>
              </a:endParaRPr>
            </a:p>
          </p:txBody>
        </p:sp>
        <p:grpSp>
          <p:nvGrpSpPr>
            <p:cNvPr id="122958" name="Group 5"/>
            <p:cNvGrpSpPr>
              <a:grpSpLocks/>
            </p:cNvGrpSpPr>
            <p:nvPr/>
          </p:nvGrpSpPr>
          <p:grpSpPr bwMode="auto">
            <a:xfrm>
              <a:off x="737" y="2609"/>
              <a:ext cx="575" cy="110"/>
              <a:chOff x="3704" y="1872"/>
              <a:chExt cx="827" cy="156"/>
            </a:xfrm>
          </p:grpSpPr>
          <p:grpSp>
            <p:nvGrpSpPr>
              <p:cNvPr id="122959" name="Group 6"/>
              <p:cNvGrpSpPr>
                <a:grpSpLocks/>
              </p:cNvGrpSpPr>
              <p:nvPr/>
            </p:nvGrpSpPr>
            <p:grpSpPr bwMode="auto">
              <a:xfrm rot="-1297425" flipH="1" flipV="1">
                <a:off x="3850" y="1872"/>
                <a:ext cx="681" cy="150"/>
                <a:chOff x="1565" y="2568"/>
                <a:chExt cx="1118" cy="279"/>
              </a:xfrm>
            </p:grpSpPr>
            <p:sp>
              <p:nvSpPr>
                <p:cNvPr id="122965" name="AutoShape 7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2966" name="AutoShape 8"/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2967" name="AutoShape 9"/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2968" name="AutoShape 10"/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22960" name="Group 11"/>
              <p:cNvGrpSpPr>
                <a:grpSpLocks/>
              </p:cNvGrpSpPr>
              <p:nvPr/>
            </p:nvGrpSpPr>
            <p:grpSpPr bwMode="auto">
              <a:xfrm rot="56115" flipH="1" flipV="1">
                <a:off x="3704" y="1878"/>
                <a:ext cx="681" cy="150"/>
                <a:chOff x="1565" y="2568"/>
                <a:chExt cx="1118" cy="279"/>
              </a:xfrm>
            </p:grpSpPr>
            <p:sp>
              <p:nvSpPr>
                <p:cNvPr id="122961" name="AutoShape 12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2962" name="AutoShape 13"/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2963" name="AutoShape 14"/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2964" name="AutoShape 15"/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grpSp>
        <p:nvGrpSpPr>
          <p:cNvPr id="122883" name="Group 16"/>
          <p:cNvGrpSpPr>
            <a:grpSpLocks/>
          </p:cNvGrpSpPr>
          <p:nvPr/>
        </p:nvGrpSpPr>
        <p:grpSpPr bwMode="auto">
          <a:xfrm>
            <a:off x="4584700" y="3289300"/>
            <a:ext cx="1041400" cy="1052513"/>
            <a:chOff x="1928" y="2072"/>
            <a:chExt cx="656" cy="663"/>
          </a:xfrm>
        </p:grpSpPr>
        <p:pic>
          <p:nvPicPr>
            <p:cNvPr id="122943" name="Picture 17" descr="circuler_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1928" y="2072"/>
              <a:ext cx="656" cy="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6" name="Oval 18"/>
            <p:cNvSpPr>
              <a:spLocks noChangeArrowheads="1"/>
            </p:cNvSpPr>
            <p:nvPr/>
          </p:nvSpPr>
          <p:spPr bwMode="gray">
            <a:xfrm>
              <a:off x="1928" y="2072"/>
              <a:ext cx="652" cy="663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50000">
                  <a:schemeClr val="accent2">
                    <a:gamma/>
                    <a:tint val="22353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Georgia"/>
                <a:ea typeface="方正舒体" panose="02010601030101010101" pitchFamily="2" charset="-122"/>
              </a:endParaRPr>
            </a:p>
          </p:txBody>
        </p:sp>
        <p:grpSp>
          <p:nvGrpSpPr>
            <p:cNvPr id="122945" name="Group 19"/>
            <p:cNvGrpSpPr>
              <a:grpSpLocks/>
            </p:cNvGrpSpPr>
            <p:nvPr/>
          </p:nvGrpSpPr>
          <p:grpSpPr bwMode="auto">
            <a:xfrm>
              <a:off x="1974" y="2604"/>
              <a:ext cx="575" cy="110"/>
              <a:chOff x="3704" y="1872"/>
              <a:chExt cx="827" cy="156"/>
            </a:xfrm>
          </p:grpSpPr>
          <p:grpSp>
            <p:nvGrpSpPr>
              <p:cNvPr id="122946" name="Group 20"/>
              <p:cNvGrpSpPr>
                <a:grpSpLocks/>
              </p:cNvGrpSpPr>
              <p:nvPr/>
            </p:nvGrpSpPr>
            <p:grpSpPr bwMode="auto">
              <a:xfrm rot="-1297425" flipH="1" flipV="1">
                <a:off x="3850" y="1872"/>
                <a:ext cx="681" cy="150"/>
                <a:chOff x="1565" y="2568"/>
                <a:chExt cx="1118" cy="279"/>
              </a:xfrm>
            </p:grpSpPr>
            <p:sp>
              <p:nvSpPr>
                <p:cNvPr id="122952" name="AutoShape 21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2953" name="AutoShape 22"/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2954" name="AutoShape 23"/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2955" name="AutoShape 24"/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22947" name="Group 25"/>
              <p:cNvGrpSpPr>
                <a:grpSpLocks/>
              </p:cNvGrpSpPr>
              <p:nvPr/>
            </p:nvGrpSpPr>
            <p:grpSpPr bwMode="auto">
              <a:xfrm rot="56115" flipH="1" flipV="1">
                <a:off x="3704" y="1878"/>
                <a:ext cx="681" cy="150"/>
                <a:chOff x="1565" y="2568"/>
                <a:chExt cx="1118" cy="279"/>
              </a:xfrm>
            </p:grpSpPr>
            <p:sp>
              <p:nvSpPr>
                <p:cNvPr id="122948" name="AutoShape 26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2949" name="AutoShape 27"/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2950" name="AutoShape 28"/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2951" name="AutoShape 29"/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grpSp>
        <p:nvGrpSpPr>
          <p:cNvPr id="122884" name="Group 30"/>
          <p:cNvGrpSpPr>
            <a:grpSpLocks/>
          </p:cNvGrpSpPr>
          <p:nvPr/>
        </p:nvGrpSpPr>
        <p:grpSpPr bwMode="auto">
          <a:xfrm>
            <a:off x="6523038" y="3300413"/>
            <a:ext cx="1041400" cy="1050925"/>
            <a:chOff x="3149" y="2079"/>
            <a:chExt cx="656" cy="662"/>
          </a:xfrm>
        </p:grpSpPr>
        <p:pic>
          <p:nvPicPr>
            <p:cNvPr id="122930" name="Picture 31" descr="circuler_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3149" y="2079"/>
              <a:ext cx="656" cy="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40" name="Oval 32"/>
            <p:cNvSpPr>
              <a:spLocks noChangeArrowheads="1"/>
            </p:cNvSpPr>
            <p:nvPr/>
          </p:nvSpPr>
          <p:spPr bwMode="gray">
            <a:xfrm>
              <a:off x="3149" y="2079"/>
              <a:ext cx="652" cy="662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50000">
                  <a:schemeClr val="folHlink">
                    <a:gamma/>
                    <a:tint val="22353"/>
                    <a:invGamma/>
                  </a:schemeClr>
                </a:gs>
                <a:gs pos="100000">
                  <a:schemeClr val="folHlink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Georgia"/>
                <a:ea typeface="方正舒体" panose="02010601030101010101" pitchFamily="2" charset="-122"/>
              </a:endParaRPr>
            </a:p>
          </p:txBody>
        </p:sp>
        <p:grpSp>
          <p:nvGrpSpPr>
            <p:cNvPr id="122932" name="Group 33"/>
            <p:cNvGrpSpPr>
              <a:grpSpLocks/>
            </p:cNvGrpSpPr>
            <p:nvPr/>
          </p:nvGrpSpPr>
          <p:grpSpPr bwMode="auto">
            <a:xfrm>
              <a:off x="3195" y="2610"/>
              <a:ext cx="575" cy="111"/>
              <a:chOff x="3704" y="1872"/>
              <a:chExt cx="827" cy="156"/>
            </a:xfrm>
          </p:grpSpPr>
          <p:grpSp>
            <p:nvGrpSpPr>
              <p:cNvPr id="122933" name="Group 34"/>
              <p:cNvGrpSpPr>
                <a:grpSpLocks/>
              </p:cNvGrpSpPr>
              <p:nvPr/>
            </p:nvGrpSpPr>
            <p:grpSpPr bwMode="auto">
              <a:xfrm rot="-1297425" flipH="1" flipV="1">
                <a:off x="3850" y="1872"/>
                <a:ext cx="681" cy="150"/>
                <a:chOff x="1565" y="2568"/>
                <a:chExt cx="1118" cy="279"/>
              </a:xfrm>
            </p:grpSpPr>
            <p:sp>
              <p:nvSpPr>
                <p:cNvPr id="122939" name="AutoShape 35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2940" name="AutoShape 36"/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2941" name="AutoShape 37"/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2942" name="AutoShape 38"/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22934" name="Group 39"/>
              <p:cNvGrpSpPr>
                <a:grpSpLocks/>
              </p:cNvGrpSpPr>
              <p:nvPr/>
            </p:nvGrpSpPr>
            <p:grpSpPr bwMode="auto">
              <a:xfrm rot="56115" flipH="1" flipV="1">
                <a:off x="3704" y="1878"/>
                <a:ext cx="681" cy="150"/>
                <a:chOff x="1565" y="2568"/>
                <a:chExt cx="1118" cy="279"/>
              </a:xfrm>
            </p:grpSpPr>
            <p:sp>
              <p:nvSpPr>
                <p:cNvPr id="122935" name="AutoShape 40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2936" name="AutoShape 41"/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2937" name="AutoShape 42"/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2938" name="AutoShape 43"/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grpSp>
        <p:nvGrpSpPr>
          <p:cNvPr id="122885" name="Group 44"/>
          <p:cNvGrpSpPr>
            <a:grpSpLocks/>
          </p:cNvGrpSpPr>
          <p:nvPr/>
        </p:nvGrpSpPr>
        <p:grpSpPr bwMode="auto">
          <a:xfrm>
            <a:off x="8485188" y="3292475"/>
            <a:ext cx="1041400" cy="1050925"/>
            <a:chOff x="4385" y="2074"/>
            <a:chExt cx="656" cy="662"/>
          </a:xfrm>
        </p:grpSpPr>
        <p:pic>
          <p:nvPicPr>
            <p:cNvPr id="122917" name="Picture 45" descr="circuler_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4385" y="2074"/>
              <a:ext cx="656" cy="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54" name="Oval 46"/>
            <p:cNvSpPr>
              <a:spLocks noChangeArrowheads="1"/>
            </p:cNvSpPr>
            <p:nvPr/>
          </p:nvSpPr>
          <p:spPr bwMode="gray">
            <a:xfrm>
              <a:off x="4385" y="2074"/>
              <a:ext cx="652" cy="662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50000">
                  <a:schemeClr val="accent1">
                    <a:gamma/>
                    <a:tint val="22353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Georgia"/>
                <a:ea typeface="方正舒体" panose="02010601030101010101" pitchFamily="2" charset="-122"/>
              </a:endParaRPr>
            </a:p>
          </p:txBody>
        </p:sp>
        <p:grpSp>
          <p:nvGrpSpPr>
            <p:cNvPr id="122919" name="Group 47"/>
            <p:cNvGrpSpPr>
              <a:grpSpLocks/>
            </p:cNvGrpSpPr>
            <p:nvPr/>
          </p:nvGrpSpPr>
          <p:grpSpPr bwMode="auto">
            <a:xfrm>
              <a:off x="4431" y="2605"/>
              <a:ext cx="575" cy="111"/>
              <a:chOff x="3704" y="1872"/>
              <a:chExt cx="827" cy="156"/>
            </a:xfrm>
          </p:grpSpPr>
          <p:grpSp>
            <p:nvGrpSpPr>
              <p:cNvPr id="122920" name="Group 48"/>
              <p:cNvGrpSpPr>
                <a:grpSpLocks/>
              </p:cNvGrpSpPr>
              <p:nvPr/>
            </p:nvGrpSpPr>
            <p:grpSpPr bwMode="auto">
              <a:xfrm rot="-1297425" flipH="1" flipV="1">
                <a:off x="3850" y="1872"/>
                <a:ext cx="681" cy="150"/>
                <a:chOff x="1565" y="2568"/>
                <a:chExt cx="1118" cy="279"/>
              </a:xfrm>
            </p:grpSpPr>
            <p:sp>
              <p:nvSpPr>
                <p:cNvPr id="122926" name="AutoShape 49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2927" name="AutoShape 50"/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2928" name="AutoShape 51"/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2929" name="AutoShape 52"/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22921" name="Group 53"/>
              <p:cNvGrpSpPr>
                <a:grpSpLocks/>
              </p:cNvGrpSpPr>
              <p:nvPr/>
            </p:nvGrpSpPr>
            <p:grpSpPr bwMode="auto">
              <a:xfrm rot="56115" flipH="1" flipV="1">
                <a:off x="3704" y="1878"/>
                <a:ext cx="681" cy="150"/>
                <a:chOff x="1565" y="2568"/>
                <a:chExt cx="1118" cy="279"/>
              </a:xfrm>
            </p:grpSpPr>
            <p:sp>
              <p:nvSpPr>
                <p:cNvPr id="122922" name="AutoShape 54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2923" name="AutoShape 55"/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2924" name="AutoShape 56"/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2925" name="AutoShape 57"/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1600">
                      <a:solidFill>
                        <a:schemeClr val="tx1"/>
                      </a:solidFill>
                      <a:latin typeface="Georgia" panose="02040502050405020303" pitchFamily="18" charset="0"/>
                      <a:ea typeface="方正舒体" panose="02010601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sp>
        <p:nvSpPr>
          <p:cNvPr id="122886" name="Line 58"/>
          <p:cNvSpPr>
            <a:spLocks noChangeShapeType="1"/>
          </p:cNvSpPr>
          <p:nvPr/>
        </p:nvSpPr>
        <p:spPr bwMode="gray">
          <a:xfrm>
            <a:off x="3136900" y="4445000"/>
            <a:ext cx="0" cy="3349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887" name="Line 59"/>
          <p:cNvSpPr>
            <a:spLocks noChangeShapeType="1"/>
          </p:cNvSpPr>
          <p:nvPr/>
        </p:nvSpPr>
        <p:spPr bwMode="gray">
          <a:xfrm flipH="1">
            <a:off x="2381250" y="4789488"/>
            <a:ext cx="1495425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888" name="Text Box 60"/>
          <p:cNvSpPr txBox="1">
            <a:spLocks noChangeArrowheads="1"/>
          </p:cNvSpPr>
          <p:nvPr/>
        </p:nvSpPr>
        <p:spPr bwMode="gray">
          <a:xfrm>
            <a:off x="2268538" y="4843463"/>
            <a:ext cx="2228850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9pPr>
          </a:lstStyle>
          <a:p>
            <a:pPr marL="285750" indent="-285750">
              <a:lnSpc>
                <a:spcPct val="130000"/>
              </a:lnSpc>
              <a:spcBef>
                <a:spcPct val="0"/>
              </a:spcBef>
              <a:buClr>
                <a:srgbClr val="9999FF"/>
              </a:buClr>
              <a:buFont typeface="Wingdings" panose="05000000000000000000" pitchFamily="2" charset="2"/>
              <a:buChar char="ü"/>
            </a:pPr>
            <a:r>
              <a:rPr lang="en-US" altLang="zh-CN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Wiki</a:t>
            </a:r>
            <a:r>
              <a:rPr lang="zh-CN" altLang="en-US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</a:t>
            </a:r>
            <a:endParaRPr lang="en-US" altLang="zh-CN" sz="1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spcBef>
                <a:spcPct val="0"/>
              </a:spcBef>
              <a:buClr>
                <a:srgbClr val="9999FF"/>
              </a:buClr>
              <a:buFont typeface="Wingdings" panose="05000000000000000000" pitchFamily="2" charset="2"/>
              <a:buChar char="ü"/>
            </a:pPr>
            <a:r>
              <a:rPr lang="en-US" altLang="zh-CN" sz="14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Wiki&amp;jira</a:t>
            </a:r>
            <a:r>
              <a:rPr lang="zh-CN" altLang="en-US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基本使用</a:t>
            </a:r>
            <a:endParaRPr lang="en-US" altLang="zh-CN" sz="1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spcBef>
                <a:spcPct val="0"/>
              </a:spcBef>
              <a:buClr>
                <a:srgbClr val="9999FF"/>
              </a:buClr>
              <a:buFont typeface="Wingdings" panose="05000000000000000000" pitchFamily="2" charset="2"/>
              <a:buChar char="ü"/>
            </a:pPr>
            <a:r>
              <a:rPr lang="zh-CN" altLang="en-US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特征开发</a:t>
            </a:r>
            <a:endParaRPr lang="en-US" altLang="zh-CN" sz="1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spcBef>
                <a:spcPct val="0"/>
              </a:spcBef>
              <a:buClr>
                <a:srgbClr val="9999FF"/>
              </a:buClr>
              <a:buFont typeface="Wingdings" panose="05000000000000000000" pitchFamily="2" charset="2"/>
              <a:buChar char="ü"/>
            </a:pPr>
            <a:r>
              <a:rPr lang="zh-CN" altLang="en-US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部分项目使用</a:t>
            </a:r>
            <a:endParaRPr lang="en-US" altLang="zh-CN" sz="1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Clr>
                <a:srgbClr val="9999FF"/>
              </a:buClr>
              <a:buFont typeface="Wingdings" panose="05000000000000000000" pitchFamily="2" charset="2"/>
              <a:buChar char="§"/>
            </a:pPr>
            <a:endParaRPr lang="en-US" altLang="zh-CN" sz="1400" dirty="0">
              <a:solidFill>
                <a:srgbClr val="000000"/>
              </a:solidFill>
            </a:endParaRPr>
          </a:p>
        </p:txBody>
      </p:sp>
      <p:sp>
        <p:nvSpPr>
          <p:cNvPr id="122889" name="Text Box 61"/>
          <p:cNvSpPr txBox="1">
            <a:spLocks noChangeArrowheads="1"/>
          </p:cNvSpPr>
          <p:nvPr/>
        </p:nvSpPr>
        <p:spPr bwMode="gray">
          <a:xfrm>
            <a:off x="2629191" y="3639989"/>
            <a:ext cx="10445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20650" indent="-12065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1400" b="1" dirty="0">
                <a:solidFill>
                  <a:srgbClr val="1C1C1C"/>
                </a:solidFill>
                <a:latin typeface="+mn-ea"/>
                <a:ea typeface="+mn-ea"/>
              </a:rPr>
              <a:t>2013</a:t>
            </a:r>
          </a:p>
        </p:txBody>
      </p:sp>
      <p:sp>
        <p:nvSpPr>
          <p:cNvPr id="122890" name="Text Box 62"/>
          <p:cNvSpPr txBox="1">
            <a:spLocks noChangeArrowheads="1"/>
          </p:cNvSpPr>
          <p:nvPr/>
        </p:nvSpPr>
        <p:spPr bwMode="gray">
          <a:xfrm>
            <a:off x="4586287" y="3673466"/>
            <a:ext cx="10445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20650" indent="-12065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上半年</a:t>
            </a:r>
            <a:endParaRPr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891" name="Text Box 63"/>
          <p:cNvSpPr txBox="1">
            <a:spLocks noChangeArrowheads="1"/>
          </p:cNvSpPr>
          <p:nvPr/>
        </p:nvSpPr>
        <p:spPr bwMode="gray">
          <a:xfrm>
            <a:off x="6521515" y="3711982"/>
            <a:ext cx="10445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20650" indent="-12065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下半年</a:t>
            </a:r>
            <a:endParaRPr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892" name="Text Box 64"/>
          <p:cNvSpPr txBox="1">
            <a:spLocks noChangeArrowheads="1"/>
          </p:cNvSpPr>
          <p:nvPr/>
        </p:nvSpPr>
        <p:spPr bwMode="gray">
          <a:xfrm>
            <a:off x="8470861" y="3649552"/>
            <a:ext cx="10445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20650" indent="-12065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</a:p>
        </p:txBody>
      </p:sp>
      <p:sp>
        <p:nvSpPr>
          <p:cNvPr id="122893" name="Line 65"/>
          <p:cNvSpPr>
            <a:spLocks noChangeShapeType="1"/>
          </p:cNvSpPr>
          <p:nvPr/>
        </p:nvSpPr>
        <p:spPr bwMode="gray">
          <a:xfrm>
            <a:off x="9004300" y="2870200"/>
            <a:ext cx="0" cy="3349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894" name="Line 66"/>
          <p:cNvSpPr>
            <a:spLocks noChangeShapeType="1"/>
          </p:cNvSpPr>
          <p:nvPr/>
        </p:nvSpPr>
        <p:spPr bwMode="gray">
          <a:xfrm flipH="1">
            <a:off x="8140700" y="2868613"/>
            <a:ext cx="1631950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895" name="Text Box 67"/>
          <p:cNvSpPr txBox="1">
            <a:spLocks noChangeArrowheads="1"/>
          </p:cNvSpPr>
          <p:nvPr/>
        </p:nvSpPr>
        <p:spPr bwMode="gray">
          <a:xfrm>
            <a:off x="8623402" y="1911242"/>
            <a:ext cx="1701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Clr>
                <a:srgbClr val="4EA7EA"/>
              </a:buClr>
              <a:buNone/>
            </a:pPr>
            <a:r>
              <a:rPr lang="en-US" altLang="zh-CN" sz="2000" b="1" dirty="0" smtClean="0">
                <a:solidFill>
                  <a:srgbClr val="000000"/>
                </a:solidFill>
              </a:rPr>
              <a:t>……</a:t>
            </a:r>
            <a:endParaRPr lang="en-US" altLang="zh-CN" sz="2000" b="1" dirty="0">
              <a:solidFill>
                <a:srgbClr val="000000"/>
              </a:solidFill>
            </a:endParaRPr>
          </a:p>
        </p:txBody>
      </p:sp>
      <p:sp>
        <p:nvSpPr>
          <p:cNvPr id="122896" name="Line 68"/>
          <p:cNvSpPr>
            <a:spLocks noChangeShapeType="1"/>
          </p:cNvSpPr>
          <p:nvPr/>
        </p:nvSpPr>
        <p:spPr bwMode="gray">
          <a:xfrm>
            <a:off x="5105400" y="2870200"/>
            <a:ext cx="0" cy="3349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897" name="Line 69"/>
          <p:cNvSpPr>
            <a:spLocks noChangeShapeType="1"/>
          </p:cNvSpPr>
          <p:nvPr/>
        </p:nvSpPr>
        <p:spPr bwMode="gray">
          <a:xfrm flipH="1">
            <a:off x="4181475" y="2868613"/>
            <a:ext cx="1771650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898" name="Text Box 70"/>
          <p:cNvSpPr txBox="1">
            <a:spLocks noChangeArrowheads="1"/>
          </p:cNvSpPr>
          <p:nvPr/>
        </p:nvSpPr>
        <p:spPr bwMode="gray">
          <a:xfrm>
            <a:off x="4254500" y="1592263"/>
            <a:ext cx="2339762" cy="1212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9pPr>
          </a:lstStyle>
          <a:p>
            <a:pPr marL="342900" indent="-342900">
              <a:lnSpc>
                <a:spcPct val="130000"/>
              </a:lnSpc>
              <a:spcBef>
                <a:spcPct val="0"/>
              </a:spcBef>
              <a:buClr>
                <a:srgbClr val="93C052"/>
              </a:buClr>
              <a:buFont typeface="Wingdings" panose="05000000000000000000" pitchFamily="2" charset="2"/>
              <a:buChar char="ü"/>
            </a:pPr>
            <a:r>
              <a:rPr lang="zh-CN" altLang="en-US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需求管理</a:t>
            </a:r>
            <a:endParaRPr lang="en-US" altLang="zh-CN" sz="1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spcBef>
                <a:spcPct val="0"/>
              </a:spcBef>
              <a:buClr>
                <a:srgbClr val="93C052"/>
              </a:buClr>
              <a:buFont typeface="Wingdings" panose="05000000000000000000" pitchFamily="2" charset="2"/>
              <a:buChar char="ü"/>
            </a:pPr>
            <a:r>
              <a:rPr lang="en-US" altLang="zh-CN" sz="14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Aglie</a:t>
            </a:r>
            <a:r>
              <a:rPr lang="zh-CN" altLang="en-US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endParaRPr lang="en-US" altLang="zh-CN" sz="1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spcBef>
                <a:spcPct val="0"/>
              </a:spcBef>
              <a:buClr>
                <a:srgbClr val="93C052"/>
              </a:buClr>
              <a:buFont typeface="Wingdings" panose="05000000000000000000" pitchFamily="2" charset="2"/>
              <a:buChar char="ü"/>
            </a:pPr>
            <a:r>
              <a:rPr lang="zh-CN" altLang="en-US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测试管理</a:t>
            </a:r>
            <a:endParaRPr lang="en-US" altLang="zh-CN" sz="1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spcBef>
                <a:spcPct val="0"/>
              </a:spcBef>
              <a:buClr>
                <a:srgbClr val="93C052"/>
              </a:buClr>
              <a:buFont typeface="Wingdings" panose="05000000000000000000" pitchFamily="2" charset="2"/>
              <a:buChar char="ü"/>
            </a:pPr>
            <a:r>
              <a:rPr lang="en-US" altLang="zh-CN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80%</a:t>
            </a:r>
            <a:r>
              <a:rPr lang="zh-CN" altLang="en-US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项目全面使用</a:t>
            </a:r>
            <a:endParaRPr lang="en-US" altLang="zh-CN" sz="1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899" name="Line 71"/>
          <p:cNvSpPr>
            <a:spLocks noChangeShapeType="1"/>
          </p:cNvSpPr>
          <p:nvPr/>
        </p:nvSpPr>
        <p:spPr bwMode="gray">
          <a:xfrm>
            <a:off x="7019925" y="4445000"/>
            <a:ext cx="0" cy="3349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00" name="Line 72"/>
          <p:cNvSpPr>
            <a:spLocks noChangeShapeType="1"/>
          </p:cNvSpPr>
          <p:nvPr/>
        </p:nvSpPr>
        <p:spPr bwMode="gray">
          <a:xfrm flipH="1">
            <a:off x="6208713" y="4779963"/>
            <a:ext cx="1587500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01" name="Text Box 73"/>
          <p:cNvSpPr txBox="1">
            <a:spLocks noChangeArrowheads="1"/>
          </p:cNvSpPr>
          <p:nvPr/>
        </p:nvSpPr>
        <p:spPr bwMode="gray">
          <a:xfrm>
            <a:off x="5992813" y="4843463"/>
            <a:ext cx="2668710" cy="1212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9pPr>
          </a:lstStyle>
          <a:p>
            <a:pPr marL="285750" indent="-285750">
              <a:lnSpc>
                <a:spcPct val="130000"/>
              </a:lnSpc>
              <a:spcBef>
                <a:spcPct val="0"/>
              </a:spcBef>
              <a:buClr>
                <a:srgbClr val="855ADA"/>
              </a:buClr>
              <a:buFont typeface="Wingdings" panose="05000000000000000000" pitchFamily="2" charset="2"/>
              <a:buChar char="ü"/>
            </a:pPr>
            <a:r>
              <a:rPr lang="zh-CN" altLang="en-US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统计分析</a:t>
            </a:r>
            <a:endParaRPr lang="en-US" altLang="zh-CN" sz="1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spcBef>
                <a:spcPct val="0"/>
              </a:spcBef>
              <a:buClr>
                <a:srgbClr val="855ADA"/>
              </a:buClr>
              <a:buFont typeface="Wingdings" panose="05000000000000000000" pitchFamily="2" charset="2"/>
              <a:buChar char="ü"/>
            </a:pPr>
            <a:r>
              <a:rPr lang="zh-CN" altLang="en-US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代码管理整合</a:t>
            </a:r>
            <a:endParaRPr lang="en-US" altLang="zh-CN" sz="1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spcBef>
                <a:spcPct val="0"/>
              </a:spcBef>
              <a:buClr>
                <a:srgbClr val="855ADA"/>
              </a:buClr>
              <a:buFont typeface="Wingdings" panose="05000000000000000000" pitchFamily="2" charset="2"/>
              <a:buChar char="ü"/>
            </a:pPr>
            <a:r>
              <a:rPr lang="zh-CN" altLang="en-US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与持续集成平台整合</a:t>
            </a:r>
            <a:endParaRPr lang="en-US" altLang="zh-CN" sz="1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spcBef>
                <a:spcPct val="0"/>
              </a:spcBef>
              <a:buClr>
                <a:srgbClr val="855ADA"/>
              </a:buClr>
              <a:buFont typeface="Wingdings" panose="05000000000000000000" pitchFamily="2" charset="2"/>
              <a:buChar char="ü"/>
            </a:pPr>
            <a:r>
              <a:rPr lang="zh-CN" altLang="en-US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除支持问题，</a:t>
            </a:r>
            <a:r>
              <a:rPr lang="en-US" altLang="zh-CN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endParaRPr lang="en-US" altLang="zh-CN" sz="1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2902" name="Group 74"/>
          <p:cNvGrpSpPr>
            <a:grpSpLocks/>
          </p:cNvGrpSpPr>
          <p:nvPr/>
        </p:nvGrpSpPr>
        <p:grpSpPr bwMode="auto">
          <a:xfrm>
            <a:off x="1524000" y="3184525"/>
            <a:ext cx="9144000" cy="1254125"/>
            <a:chOff x="0" y="2006"/>
            <a:chExt cx="5760" cy="790"/>
          </a:xfrm>
        </p:grpSpPr>
        <p:sp>
          <p:nvSpPr>
            <p:cNvPr id="122908" name="Line 75"/>
            <p:cNvSpPr>
              <a:spLocks noChangeShapeType="1"/>
            </p:cNvSpPr>
            <p:nvPr/>
          </p:nvSpPr>
          <p:spPr bwMode="gray">
            <a:xfrm flipH="1">
              <a:off x="0" y="2405"/>
              <a:ext cx="652" cy="0"/>
            </a:xfrm>
            <a:prstGeom prst="line">
              <a:avLst/>
            </a:prstGeom>
            <a:noFill/>
            <a:ln w="76200">
              <a:solidFill>
                <a:srgbClr val="65659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09" name="Line 76"/>
            <p:cNvSpPr>
              <a:spLocks noChangeShapeType="1"/>
            </p:cNvSpPr>
            <p:nvPr/>
          </p:nvSpPr>
          <p:spPr bwMode="gray">
            <a:xfrm flipH="1">
              <a:off x="3839" y="2405"/>
              <a:ext cx="510" cy="0"/>
            </a:xfrm>
            <a:prstGeom prst="line">
              <a:avLst/>
            </a:prstGeom>
            <a:noFill/>
            <a:ln w="76200">
              <a:solidFill>
                <a:srgbClr val="65659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10" name="Arc 77"/>
            <p:cNvSpPr>
              <a:spLocks/>
            </p:cNvSpPr>
            <p:nvPr/>
          </p:nvSpPr>
          <p:spPr bwMode="gray">
            <a:xfrm rot="16200000" flipV="1">
              <a:off x="2052" y="1833"/>
              <a:ext cx="412" cy="769"/>
            </a:xfrm>
            <a:custGeom>
              <a:avLst/>
              <a:gdLst>
                <a:gd name="T0" fmla="*/ 0 w 22794"/>
                <a:gd name="T1" fmla="*/ 0 h 43200"/>
                <a:gd name="T2" fmla="*/ 0 w 22794"/>
                <a:gd name="T3" fmla="*/ 0 h 43200"/>
                <a:gd name="T4" fmla="*/ 0 w 22794"/>
                <a:gd name="T5" fmla="*/ 0 h 43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794" h="43200" fill="none" extrusionOk="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</a:path>
                <a:path w="22794" h="43200" stroke="0" extrusionOk="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  <a:lnTo>
                    <a:pt x="1194" y="21600"/>
                  </a:lnTo>
                  <a:lnTo>
                    <a:pt x="749" y="4"/>
                  </a:lnTo>
                  <a:close/>
                </a:path>
              </a:pathLst>
            </a:custGeom>
            <a:noFill/>
            <a:ln w="76200">
              <a:solidFill>
                <a:srgbClr val="65659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911" name="Arc 78"/>
            <p:cNvSpPr>
              <a:spLocks/>
            </p:cNvSpPr>
            <p:nvPr/>
          </p:nvSpPr>
          <p:spPr bwMode="gray">
            <a:xfrm rot="16200000" flipV="1">
              <a:off x="4503" y="1832"/>
              <a:ext cx="418" cy="769"/>
            </a:xfrm>
            <a:custGeom>
              <a:avLst/>
              <a:gdLst>
                <a:gd name="T0" fmla="*/ 0 w 22794"/>
                <a:gd name="T1" fmla="*/ 0 h 43200"/>
                <a:gd name="T2" fmla="*/ 0 w 22794"/>
                <a:gd name="T3" fmla="*/ 0 h 43200"/>
                <a:gd name="T4" fmla="*/ 0 w 22794"/>
                <a:gd name="T5" fmla="*/ 0 h 43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794" h="43200" fill="none" extrusionOk="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</a:path>
                <a:path w="22794" h="43200" stroke="0" extrusionOk="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  <a:lnTo>
                    <a:pt x="1194" y="21600"/>
                  </a:lnTo>
                  <a:lnTo>
                    <a:pt x="749" y="4"/>
                  </a:lnTo>
                  <a:close/>
                </a:path>
              </a:pathLst>
            </a:custGeom>
            <a:noFill/>
            <a:ln w="76200">
              <a:solidFill>
                <a:srgbClr val="65659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912" name="Line 79"/>
            <p:cNvSpPr>
              <a:spLocks noChangeShapeType="1"/>
            </p:cNvSpPr>
            <p:nvPr/>
          </p:nvSpPr>
          <p:spPr bwMode="gray">
            <a:xfrm flipH="1">
              <a:off x="2619" y="2405"/>
              <a:ext cx="496" cy="0"/>
            </a:xfrm>
            <a:prstGeom prst="line">
              <a:avLst/>
            </a:prstGeom>
            <a:noFill/>
            <a:ln w="76200">
              <a:solidFill>
                <a:srgbClr val="65659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13" name="Arc 80"/>
            <p:cNvSpPr>
              <a:spLocks/>
            </p:cNvSpPr>
            <p:nvPr/>
          </p:nvSpPr>
          <p:spPr bwMode="gray">
            <a:xfrm rot="5400000">
              <a:off x="3278" y="2211"/>
              <a:ext cx="400" cy="769"/>
            </a:xfrm>
            <a:custGeom>
              <a:avLst/>
              <a:gdLst>
                <a:gd name="T0" fmla="*/ 0 w 22794"/>
                <a:gd name="T1" fmla="*/ 0 h 43200"/>
                <a:gd name="T2" fmla="*/ 0 w 22794"/>
                <a:gd name="T3" fmla="*/ 0 h 43200"/>
                <a:gd name="T4" fmla="*/ 0 w 22794"/>
                <a:gd name="T5" fmla="*/ 0 h 43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794" h="43200" fill="none" extrusionOk="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</a:path>
                <a:path w="22794" h="43200" stroke="0" extrusionOk="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  <a:lnTo>
                    <a:pt x="1194" y="21600"/>
                  </a:lnTo>
                  <a:lnTo>
                    <a:pt x="749" y="4"/>
                  </a:lnTo>
                  <a:close/>
                </a:path>
              </a:pathLst>
            </a:custGeom>
            <a:noFill/>
            <a:ln w="76200">
              <a:solidFill>
                <a:srgbClr val="65659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914" name="Line 81"/>
            <p:cNvSpPr>
              <a:spLocks noChangeShapeType="1"/>
            </p:cNvSpPr>
            <p:nvPr/>
          </p:nvSpPr>
          <p:spPr bwMode="gray">
            <a:xfrm flipH="1">
              <a:off x="5071" y="2405"/>
              <a:ext cx="689" cy="0"/>
            </a:xfrm>
            <a:prstGeom prst="line">
              <a:avLst/>
            </a:prstGeom>
            <a:noFill/>
            <a:ln w="76200">
              <a:solidFill>
                <a:srgbClr val="65659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15" name="Line 82"/>
            <p:cNvSpPr>
              <a:spLocks noChangeShapeType="1"/>
            </p:cNvSpPr>
            <p:nvPr/>
          </p:nvSpPr>
          <p:spPr bwMode="gray">
            <a:xfrm flipH="1">
              <a:off x="1377" y="2405"/>
              <a:ext cx="523" cy="0"/>
            </a:xfrm>
            <a:prstGeom prst="line">
              <a:avLst/>
            </a:prstGeom>
            <a:noFill/>
            <a:ln w="76200">
              <a:solidFill>
                <a:srgbClr val="65659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16" name="Arc 83"/>
            <p:cNvSpPr>
              <a:spLocks/>
            </p:cNvSpPr>
            <p:nvPr/>
          </p:nvSpPr>
          <p:spPr bwMode="gray">
            <a:xfrm rot="5400000">
              <a:off x="815" y="2211"/>
              <a:ext cx="400" cy="769"/>
            </a:xfrm>
            <a:custGeom>
              <a:avLst/>
              <a:gdLst>
                <a:gd name="T0" fmla="*/ 0 w 22794"/>
                <a:gd name="T1" fmla="*/ 0 h 43200"/>
                <a:gd name="T2" fmla="*/ 0 w 22794"/>
                <a:gd name="T3" fmla="*/ 0 h 43200"/>
                <a:gd name="T4" fmla="*/ 0 w 22794"/>
                <a:gd name="T5" fmla="*/ 0 h 43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794" h="43200" fill="none" extrusionOk="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</a:path>
                <a:path w="22794" h="43200" stroke="0" extrusionOk="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  <a:lnTo>
                    <a:pt x="1194" y="21600"/>
                  </a:lnTo>
                  <a:lnTo>
                    <a:pt x="749" y="4"/>
                  </a:lnTo>
                  <a:close/>
                </a:path>
              </a:pathLst>
            </a:custGeom>
            <a:noFill/>
            <a:ln w="76200">
              <a:solidFill>
                <a:srgbClr val="65659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pic>
        <p:nvPicPr>
          <p:cNvPr id="122903" name="Picture 84" descr="Picture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913" y="3308350"/>
            <a:ext cx="82550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4" name="Picture 85" descr="Picture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350" y="3298825"/>
            <a:ext cx="82550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5" name="Picture 86" descr="Picture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925" y="3317875"/>
            <a:ext cx="82550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6" name="Picture 87" descr="Picture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075" y="3308350"/>
            <a:ext cx="82550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itle 1"/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1838325" y="277462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en-US" altLang="zh-CN" sz="3200" dirty="0">
                <a:solidFill>
                  <a:srgbClr val="C00000"/>
                </a:solidFill>
                <a:latin typeface="+mn-ea"/>
                <a:ea typeface="+mn-ea"/>
              </a:rPr>
              <a:t>UAP </a:t>
            </a:r>
            <a:r>
              <a:rPr lang="zh-CN" altLang="en-US" sz="3200" dirty="0">
                <a:solidFill>
                  <a:srgbClr val="C00000"/>
                </a:solidFill>
                <a:latin typeface="+mn-ea"/>
                <a:ea typeface="+mn-ea"/>
              </a:rPr>
              <a:t>针对研发管理平台推进</a:t>
            </a:r>
            <a:r>
              <a:rPr lang="zh-CN" altLang="en-US" sz="3200" dirty="0" smtClean="0">
                <a:solidFill>
                  <a:srgbClr val="C00000"/>
                </a:solidFill>
                <a:latin typeface="+mn-ea"/>
                <a:ea typeface="+mn-ea"/>
              </a:rPr>
              <a:t>计划</a:t>
            </a:r>
          </a:p>
        </p:txBody>
      </p:sp>
      <p:cxnSp>
        <p:nvCxnSpPr>
          <p:cNvPr id="90" name="直接连接符 89"/>
          <p:cNvCxnSpPr/>
          <p:nvPr/>
        </p:nvCxnSpPr>
        <p:spPr>
          <a:xfrm>
            <a:off x="3291848" y="1093500"/>
            <a:ext cx="601964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3000">
                  <a:srgbClr val="C00000"/>
                </a:gs>
                <a:gs pos="74000">
                  <a:srgbClr val="C00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 txBox="1">
            <a:spLocks noChangeArrowheads="1"/>
          </p:cNvSpPr>
          <p:nvPr/>
        </p:nvSpPr>
        <p:spPr bwMode="auto">
          <a:xfrm>
            <a:off x="1708150" y="298608"/>
            <a:ext cx="83169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宋体" panose="02010600030101010101" pitchFamily="2" charset="-122"/>
                <a:ea typeface="黑体" panose="02010609060101010101" pitchFamily="49" charset="-122"/>
              </a:rPr>
              <a:t>  </a:t>
            </a:r>
            <a:endParaRPr lang="en-US" altLang="zh-CN" sz="2800" b="1" dirty="0">
              <a:solidFill>
                <a:srgbClr val="C00000"/>
              </a:solidFill>
              <a:latin typeface="宋体" panose="02010600030101010101" pitchFamily="2" charset="-122"/>
              <a:ea typeface="黑体" panose="02010609060101010101" pitchFamily="49" charset="-122"/>
            </a:endParaRPr>
          </a:p>
        </p:txBody>
      </p:sp>
      <p:sp>
        <p:nvSpPr>
          <p:cNvPr id="123907" name="Rectangle 2"/>
          <p:cNvSpPr>
            <a:spLocks noChangeArrowheads="1"/>
          </p:cNvSpPr>
          <p:nvPr/>
        </p:nvSpPr>
        <p:spPr bwMode="auto">
          <a:xfrm>
            <a:off x="1524000" y="-184150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3908" name="矩形 3"/>
          <p:cNvSpPr>
            <a:spLocks noChangeArrowheads="1"/>
          </p:cNvSpPr>
          <p:nvPr/>
        </p:nvSpPr>
        <p:spPr bwMode="auto">
          <a:xfrm>
            <a:off x="1902349" y="1116154"/>
            <a:ext cx="32781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整体划分为五大过程：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390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949" y="1633664"/>
            <a:ext cx="8839200" cy="5056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3357563" y="19208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3200" b="1" dirty="0" smtClean="0">
                <a:solidFill>
                  <a:srgbClr val="C00000"/>
                </a:solidFill>
                <a:latin typeface="宋体" panose="02010600030101010101" pitchFamily="2" charset="-122"/>
                <a:ea typeface="黑体" panose="02010609060101010101" pitchFamily="49" charset="-122"/>
              </a:rPr>
              <a:t>UAP</a:t>
            </a:r>
            <a:r>
              <a:rPr lang="zh-CN" altLang="en-US" sz="3200" b="1" dirty="0" smtClean="0">
                <a:solidFill>
                  <a:srgbClr val="C00000"/>
                </a:solidFill>
                <a:latin typeface="宋体" panose="02010600030101010101" pitchFamily="2" charset="-122"/>
                <a:ea typeface="黑体" panose="02010609060101010101" pitchFamily="49" charset="-122"/>
              </a:rPr>
              <a:t>研发管理过程</a:t>
            </a:r>
            <a:r>
              <a:rPr lang="zh-CN" altLang="en-US" sz="3200" b="1" dirty="0">
                <a:solidFill>
                  <a:srgbClr val="C00000"/>
                </a:solidFill>
                <a:latin typeface="宋体" panose="02010600030101010101" pitchFamily="2" charset="-122"/>
                <a:ea typeface="黑体" panose="02010609060101010101" pitchFamily="49" charset="-122"/>
              </a:rPr>
              <a:t>总体流程图</a:t>
            </a:r>
            <a:endParaRPr lang="en-US" altLang="zh-CN" sz="3200" b="1" dirty="0">
              <a:solidFill>
                <a:srgbClr val="C00000"/>
              </a:solidFill>
              <a:latin typeface="宋体" panose="02010600030101010101" pitchFamily="2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201932" y="933608"/>
            <a:ext cx="601964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3000">
                  <a:srgbClr val="C00000"/>
                </a:gs>
                <a:gs pos="74000">
                  <a:srgbClr val="C00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6" name="图片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3" y="765175"/>
            <a:ext cx="8424862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835225410"/>
              </p:ext>
            </p:extLst>
          </p:nvPr>
        </p:nvGraphicFramePr>
        <p:xfrm>
          <a:off x="2117767" y="177668"/>
          <a:ext cx="8437521" cy="3699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矩形 2"/>
          <p:cNvSpPr/>
          <p:nvPr/>
        </p:nvSpPr>
        <p:spPr>
          <a:xfrm>
            <a:off x="2103438" y="2355850"/>
            <a:ext cx="1303337" cy="36052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59163" y="2355850"/>
            <a:ext cx="1441450" cy="36052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953000" y="2355850"/>
            <a:ext cx="1387475" cy="35909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92863" y="2355850"/>
            <a:ext cx="1420812" cy="35909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866063" y="2355850"/>
            <a:ext cx="1355725" cy="3581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185988" y="2643188"/>
            <a:ext cx="784225" cy="609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</a:t>
            </a:r>
          </a:p>
        </p:txBody>
      </p:sp>
      <p:sp>
        <p:nvSpPr>
          <p:cNvPr id="11" name="椭圆 10"/>
          <p:cNvSpPr/>
          <p:nvPr/>
        </p:nvSpPr>
        <p:spPr>
          <a:xfrm>
            <a:off x="2624138" y="3398838"/>
            <a:ext cx="762000" cy="609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</a:p>
        </p:txBody>
      </p:sp>
      <p:sp>
        <p:nvSpPr>
          <p:cNvPr id="12" name="椭圆 11"/>
          <p:cNvSpPr/>
          <p:nvPr/>
        </p:nvSpPr>
        <p:spPr>
          <a:xfrm>
            <a:off x="2201863" y="4110038"/>
            <a:ext cx="762000" cy="61118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规划</a:t>
            </a:r>
          </a:p>
        </p:txBody>
      </p:sp>
      <p:sp>
        <p:nvSpPr>
          <p:cNvPr id="13" name="椭圆 12"/>
          <p:cNvSpPr/>
          <p:nvPr/>
        </p:nvSpPr>
        <p:spPr>
          <a:xfrm>
            <a:off x="3538538" y="2643188"/>
            <a:ext cx="762000" cy="533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</a:t>
            </a:r>
          </a:p>
        </p:txBody>
      </p:sp>
      <p:sp>
        <p:nvSpPr>
          <p:cNvPr id="14" name="椭圆 13"/>
          <p:cNvSpPr/>
          <p:nvPr/>
        </p:nvSpPr>
        <p:spPr>
          <a:xfrm>
            <a:off x="3995738" y="3306763"/>
            <a:ext cx="866775" cy="5826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规划</a:t>
            </a:r>
          </a:p>
        </p:txBody>
      </p:sp>
      <p:sp>
        <p:nvSpPr>
          <p:cNvPr id="15" name="椭圆 14"/>
          <p:cNvSpPr/>
          <p:nvPr/>
        </p:nvSpPr>
        <p:spPr>
          <a:xfrm>
            <a:off x="3614738" y="4054475"/>
            <a:ext cx="762000" cy="61753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评审</a:t>
            </a:r>
          </a:p>
        </p:txBody>
      </p:sp>
      <p:sp>
        <p:nvSpPr>
          <p:cNvPr id="16" name="椭圆 15"/>
          <p:cNvSpPr/>
          <p:nvPr/>
        </p:nvSpPr>
        <p:spPr>
          <a:xfrm>
            <a:off x="5449888" y="2600325"/>
            <a:ext cx="762000" cy="457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</a:t>
            </a:r>
          </a:p>
        </p:txBody>
      </p:sp>
      <p:sp>
        <p:nvSpPr>
          <p:cNvPr id="17" name="椭圆 16"/>
          <p:cNvSpPr/>
          <p:nvPr/>
        </p:nvSpPr>
        <p:spPr>
          <a:xfrm>
            <a:off x="3614738" y="5214938"/>
            <a:ext cx="762000" cy="59213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</a:t>
            </a:r>
          </a:p>
        </p:txBody>
      </p:sp>
      <p:sp>
        <p:nvSpPr>
          <p:cNvPr id="18" name="椭圆 17"/>
          <p:cNvSpPr/>
          <p:nvPr/>
        </p:nvSpPr>
        <p:spPr>
          <a:xfrm>
            <a:off x="5005388" y="3219450"/>
            <a:ext cx="762000" cy="457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排程</a:t>
            </a:r>
          </a:p>
        </p:txBody>
      </p:sp>
      <p:sp>
        <p:nvSpPr>
          <p:cNvPr id="19" name="椭圆 18"/>
          <p:cNvSpPr/>
          <p:nvPr/>
        </p:nvSpPr>
        <p:spPr>
          <a:xfrm>
            <a:off x="5497513" y="3703638"/>
            <a:ext cx="762000" cy="5492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</a:p>
        </p:txBody>
      </p:sp>
      <p:sp>
        <p:nvSpPr>
          <p:cNvPr id="20" name="椭圆 19"/>
          <p:cNvSpPr/>
          <p:nvPr/>
        </p:nvSpPr>
        <p:spPr>
          <a:xfrm>
            <a:off x="5014913" y="4321175"/>
            <a:ext cx="785812" cy="62706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测试验收</a:t>
            </a:r>
          </a:p>
        </p:txBody>
      </p:sp>
      <p:sp>
        <p:nvSpPr>
          <p:cNvPr id="21" name="椭圆 20"/>
          <p:cNvSpPr/>
          <p:nvPr/>
        </p:nvSpPr>
        <p:spPr>
          <a:xfrm>
            <a:off x="6510338" y="2778125"/>
            <a:ext cx="762000" cy="457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</a:t>
            </a:r>
          </a:p>
        </p:txBody>
      </p:sp>
      <p:sp>
        <p:nvSpPr>
          <p:cNvPr id="22" name="椭圆 21"/>
          <p:cNvSpPr/>
          <p:nvPr/>
        </p:nvSpPr>
        <p:spPr>
          <a:xfrm>
            <a:off x="6919913" y="3465513"/>
            <a:ext cx="762000" cy="457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评审</a:t>
            </a:r>
          </a:p>
        </p:txBody>
      </p:sp>
      <p:sp>
        <p:nvSpPr>
          <p:cNvPr id="23" name="椭圆 22"/>
          <p:cNvSpPr/>
          <p:nvPr/>
        </p:nvSpPr>
        <p:spPr>
          <a:xfrm>
            <a:off x="6418263" y="4114800"/>
            <a:ext cx="762000" cy="457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</a:t>
            </a:r>
          </a:p>
        </p:txBody>
      </p:sp>
      <p:sp>
        <p:nvSpPr>
          <p:cNvPr id="24" name="椭圆 23"/>
          <p:cNvSpPr/>
          <p:nvPr/>
        </p:nvSpPr>
        <p:spPr>
          <a:xfrm>
            <a:off x="6919913" y="4768850"/>
            <a:ext cx="762000" cy="457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</a:t>
            </a:r>
          </a:p>
        </p:txBody>
      </p:sp>
      <p:sp>
        <p:nvSpPr>
          <p:cNvPr id="25" name="椭圆 24"/>
          <p:cNvSpPr/>
          <p:nvPr/>
        </p:nvSpPr>
        <p:spPr>
          <a:xfrm>
            <a:off x="7945438" y="2730500"/>
            <a:ext cx="762000" cy="457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</a:t>
            </a:r>
          </a:p>
        </p:txBody>
      </p:sp>
      <p:sp>
        <p:nvSpPr>
          <p:cNvPr id="27" name="椭圆 26"/>
          <p:cNvSpPr/>
          <p:nvPr/>
        </p:nvSpPr>
        <p:spPr>
          <a:xfrm>
            <a:off x="8305800" y="3370263"/>
            <a:ext cx="762000" cy="457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</a:p>
        </p:txBody>
      </p:sp>
      <p:sp>
        <p:nvSpPr>
          <p:cNvPr id="28" name="椭圆 27"/>
          <p:cNvSpPr/>
          <p:nvPr/>
        </p:nvSpPr>
        <p:spPr>
          <a:xfrm>
            <a:off x="7970838" y="3927475"/>
            <a:ext cx="762000" cy="457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</a:t>
            </a:r>
          </a:p>
        </p:txBody>
      </p:sp>
      <p:sp>
        <p:nvSpPr>
          <p:cNvPr id="29" name="椭圆 28"/>
          <p:cNvSpPr/>
          <p:nvPr/>
        </p:nvSpPr>
        <p:spPr>
          <a:xfrm>
            <a:off x="8307388" y="4497388"/>
            <a:ext cx="762000" cy="457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重新打开</a:t>
            </a:r>
          </a:p>
        </p:txBody>
      </p:sp>
      <p:sp>
        <p:nvSpPr>
          <p:cNvPr id="30" name="椭圆 29"/>
          <p:cNvSpPr/>
          <p:nvPr/>
        </p:nvSpPr>
        <p:spPr>
          <a:xfrm>
            <a:off x="7978775" y="5067300"/>
            <a:ext cx="762000" cy="457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转需求</a:t>
            </a:r>
          </a:p>
        </p:txBody>
      </p:sp>
      <p:sp>
        <p:nvSpPr>
          <p:cNvPr id="46" name="矩形 45"/>
          <p:cNvSpPr/>
          <p:nvPr/>
        </p:nvSpPr>
        <p:spPr>
          <a:xfrm>
            <a:off x="2103438" y="5999163"/>
            <a:ext cx="8475662" cy="533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文档支撑</a:t>
            </a:r>
          </a:p>
        </p:txBody>
      </p:sp>
      <p:sp>
        <p:nvSpPr>
          <p:cNvPr id="51" name="矩形 50"/>
          <p:cNvSpPr/>
          <p:nvPr/>
        </p:nvSpPr>
        <p:spPr>
          <a:xfrm>
            <a:off x="1096963" y="2355850"/>
            <a:ext cx="982662" cy="36052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JIRA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096964" y="5999163"/>
            <a:ext cx="982662" cy="53339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Wiki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2589213" y="5049838"/>
            <a:ext cx="762000" cy="609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关闭</a:t>
            </a:r>
          </a:p>
        </p:txBody>
      </p:sp>
      <p:sp>
        <p:nvSpPr>
          <p:cNvPr id="36" name="椭圆 35"/>
          <p:cNvSpPr/>
          <p:nvPr/>
        </p:nvSpPr>
        <p:spPr>
          <a:xfrm>
            <a:off x="4103688" y="4678363"/>
            <a:ext cx="762000" cy="59213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</a:p>
        </p:txBody>
      </p:sp>
      <p:sp>
        <p:nvSpPr>
          <p:cNvPr id="40" name="矩形 39"/>
          <p:cNvSpPr/>
          <p:nvPr/>
        </p:nvSpPr>
        <p:spPr>
          <a:xfrm>
            <a:off x="9253538" y="2355850"/>
            <a:ext cx="1325562" cy="3581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9332913" y="2619375"/>
            <a:ext cx="762000" cy="457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</a:t>
            </a:r>
          </a:p>
        </p:txBody>
      </p:sp>
      <p:sp>
        <p:nvSpPr>
          <p:cNvPr id="42" name="椭圆 41"/>
          <p:cNvSpPr/>
          <p:nvPr/>
        </p:nvSpPr>
        <p:spPr>
          <a:xfrm>
            <a:off x="9693275" y="3219450"/>
            <a:ext cx="762000" cy="457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方案解决</a:t>
            </a:r>
          </a:p>
        </p:txBody>
      </p:sp>
      <p:sp>
        <p:nvSpPr>
          <p:cNvPr id="43" name="椭圆 42"/>
          <p:cNvSpPr/>
          <p:nvPr/>
        </p:nvSpPr>
        <p:spPr>
          <a:xfrm>
            <a:off x="9358313" y="3843338"/>
            <a:ext cx="762000" cy="457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补丁提供</a:t>
            </a:r>
          </a:p>
        </p:txBody>
      </p:sp>
      <p:sp>
        <p:nvSpPr>
          <p:cNvPr id="44" name="椭圆 43"/>
          <p:cNvSpPr/>
          <p:nvPr/>
        </p:nvSpPr>
        <p:spPr>
          <a:xfrm>
            <a:off x="9694863" y="4497388"/>
            <a:ext cx="762000" cy="457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</a:t>
            </a:r>
          </a:p>
        </p:txBody>
      </p:sp>
      <p:sp>
        <p:nvSpPr>
          <p:cNvPr id="45" name="椭圆 44"/>
          <p:cNvSpPr/>
          <p:nvPr/>
        </p:nvSpPr>
        <p:spPr>
          <a:xfrm>
            <a:off x="9366250" y="5067300"/>
            <a:ext cx="762000" cy="457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转需求</a:t>
            </a:r>
          </a:p>
        </p:txBody>
      </p:sp>
      <p:sp>
        <p:nvSpPr>
          <p:cNvPr id="47" name="椭圆 46"/>
          <p:cNvSpPr/>
          <p:nvPr/>
        </p:nvSpPr>
        <p:spPr>
          <a:xfrm>
            <a:off x="5467350" y="5019675"/>
            <a:ext cx="784225" cy="62706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需求验收</a:t>
            </a:r>
          </a:p>
        </p:txBody>
      </p:sp>
      <p:sp>
        <p:nvSpPr>
          <p:cNvPr id="128055" name="TextBox 31"/>
          <p:cNvSpPr txBox="1">
            <a:spLocks noChangeArrowheads="1"/>
          </p:cNvSpPr>
          <p:nvPr/>
        </p:nvSpPr>
        <p:spPr bwMode="auto">
          <a:xfrm>
            <a:off x="2813050" y="1322763"/>
            <a:ext cx="1127125" cy="36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产品经理</a:t>
            </a:r>
          </a:p>
        </p:txBody>
      </p:sp>
      <p:sp>
        <p:nvSpPr>
          <p:cNvPr id="128053" name="TextBox 33"/>
          <p:cNvSpPr txBox="1">
            <a:spLocks noChangeArrowheads="1"/>
          </p:cNvSpPr>
          <p:nvPr/>
        </p:nvSpPr>
        <p:spPr bwMode="auto">
          <a:xfrm>
            <a:off x="4265613" y="1322500"/>
            <a:ext cx="1108075" cy="369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需求人员</a:t>
            </a:r>
          </a:p>
        </p:txBody>
      </p:sp>
      <p:sp>
        <p:nvSpPr>
          <p:cNvPr id="128051" name="TextBox 55"/>
          <p:cNvSpPr txBox="1">
            <a:spLocks noChangeArrowheads="1"/>
          </p:cNvSpPr>
          <p:nvPr/>
        </p:nvSpPr>
        <p:spPr bwMode="auto">
          <a:xfrm>
            <a:off x="5718175" y="1308780"/>
            <a:ext cx="1127125" cy="369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开发人员</a:t>
            </a:r>
          </a:p>
        </p:txBody>
      </p:sp>
      <p:sp>
        <p:nvSpPr>
          <p:cNvPr id="128049" name="TextBox 59"/>
          <p:cNvSpPr txBox="1">
            <a:spLocks noChangeArrowheads="1"/>
          </p:cNvSpPr>
          <p:nvPr/>
        </p:nvSpPr>
        <p:spPr bwMode="auto">
          <a:xfrm>
            <a:off x="7115175" y="1334822"/>
            <a:ext cx="1127125" cy="36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测试人员</a:t>
            </a:r>
          </a:p>
        </p:txBody>
      </p:sp>
      <p:sp>
        <p:nvSpPr>
          <p:cNvPr id="128047" name="TextBox 62"/>
          <p:cNvSpPr txBox="1">
            <a:spLocks noChangeArrowheads="1"/>
          </p:cNvSpPr>
          <p:nvPr/>
        </p:nvSpPr>
        <p:spPr bwMode="auto">
          <a:xfrm>
            <a:off x="9001125" y="1345712"/>
            <a:ext cx="1127125" cy="368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支持人员</a:t>
            </a:r>
          </a:p>
        </p:txBody>
      </p:sp>
      <p:sp>
        <p:nvSpPr>
          <p:cNvPr id="57" name="Title 1"/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2011363" y="6985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8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jira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系统为核心建立</a:t>
            </a:r>
            <a:r>
              <a:rPr lang="zh-CN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以需求为主线的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全角色管理</a:t>
            </a:r>
          </a:p>
        </p:txBody>
      </p:sp>
      <p:cxnSp>
        <p:nvCxnSpPr>
          <p:cNvPr id="58" name="直接连接符 57"/>
          <p:cNvCxnSpPr/>
          <p:nvPr/>
        </p:nvCxnSpPr>
        <p:spPr>
          <a:xfrm flipV="1">
            <a:off x="1912775" y="876300"/>
            <a:ext cx="8653625" cy="36247"/>
          </a:xfrm>
          <a:prstGeom prst="line">
            <a:avLst/>
          </a:prstGeom>
          <a:ln w="3810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3000">
                  <a:srgbClr val="C00000"/>
                </a:gs>
                <a:gs pos="74000">
                  <a:srgbClr val="C00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1" name="Content Placeholder 4"/>
          <p:cNvSpPr>
            <a:spLocks noGrp="1"/>
          </p:cNvSpPr>
          <p:nvPr>
            <p:ph idx="1"/>
          </p:nvPr>
        </p:nvSpPr>
        <p:spPr>
          <a:xfrm>
            <a:off x="1388666" y="2636520"/>
            <a:ext cx="8229600" cy="195199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altLang="en-US" sz="2400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原始需求内容</a:t>
            </a:r>
            <a:endParaRPr lang="en-US" altLang="zh-CN" sz="24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</a:pPr>
            <a:endParaRPr lang="en-US" altLang="en-US" sz="24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</a:pPr>
            <a:r>
              <a:rPr altLang="en-US" sz="2400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原始需求流程图</a:t>
            </a:r>
            <a:endParaRPr lang="en-US" altLang="zh-CN" sz="24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</a:pPr>
            <a:endParaRPr lang="en-US" altLang="en-US" sz="24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</a:pPr>
            <a:r>
              <a:rPr altLang="en-US" sz="2400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原始需求图表（项目、当前状态</a:t>
            </a:r>
            <a:r>
              <a:rPr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sz="24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altLang="zh-CN" dirty="0" smtClean="0"/>
          </a:p>
        </p:txBody>
      </p:sp>
      <p:sp>
        <p:nvSpPr>
          <p:cNvPr id="3" name="矩形 2"/>
          <p:cNvSpPr/>
          <p:nvPr/>
        </p:nvSpPr>
        <p:spPr>
          <a:xfrm>
            <a:off x="8286750" y="2471738"/>
            <a:ext cx="1081088" cy="576262"/>
          </a:xfrm>
          <a:prstGeom prst="rect">
            <a:avLst/>
          </a:prstGeom>
          <a:solidFill>
            <a:srgbClr val="C00000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prstClr val="white"/>
                </a:solidFill>
              </a:rPr>
              <a:t>待讨论</a:t>
            </a:r>
          </a:p>
        </p:txBody>
      </p:sp>
      <p:sp>
        <p:nvSpPr>
          <p:cNvPr id="6" name="矩形 5"/>
          <p:cNvSpPr/>
          <p:nvPr/>
        </p:nvSpPr>
        <p:spPr>
          <a:xfrm>
            <a:off x="7351713" y="4154488"/>
            <a:ext cx="935037" cy="649287"/>
          </a:xfrm>
          <a:prstGeom prst="rect">
            <a:avLst/>
          </a:prstGeom>
          <a:solidFill>
            <a:srgbClr val="C00000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prstClr val="white"/>
                </a:solidFill>
              </a:rPr>
              <a:t>待分析</a:t>
            </a:r>
          </a:p>
        </p:txBody>
      </p:sp>
      <p:sp>
        <p:nvSpPr>
          <p:cNvPr id="10" name="矩形 9"/>
          <p:cNvSpPr/>
          <p:nvPr/>
        </p:nvSpPr>
        <p:spPr>
          <a:xfrm>
            <a:off x="8502650" y="4117975"/>
            <a:ext cx="936625" cy="647700"/>
          </a:xfrm>
          <a:prstGeom prst="rect">
            <a:avLst/>
          </a:prstGeom>
          <a:solidFill>
            <a:srgbClr val="C00000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prstClr val="white"/>
                </a:solidFill>
              </a:rPr>
              <a:t>暂缓</a:t>
            </a:r>
          </a:p>
        </p:txBody>
      </p:sp>
      <p:sp>
        <p:nvSpPr>
          <p:cNvPr id="11" name="矩形 10"/>
          <p:cNvSpPr/>
          <p:nvPr/>
        </p:nvSpPr>
        <p:spPr>
          <a:xfrm>
            <a:off x="9618663" y="4117975"/>
            <a:ext cx="936625" cy="647700"/>
          </a:xfrm>
          <a:prstGeom prst="rect">
            <a:avLst/>
          </a:prstGeom>
          <a:solidFill>
            <a:srgbClr val="C00000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prstClr val="white"/>
                </a:solidFill>
              </a:rPr>
              <a:t>拒绝</a:t>
            </a:r>
          </a:p>
        </p:txBody>
      </p:sp>
      <p:cxnSp>
        <p:nvCxnSpPr>
          <p:cNvPr id="12" name="直接箭头连接符 11"/>
          <p:cNvCxnSpPr>
            <a:stCxn id="3" idx="2"/>
            <a:endCxn id="6" idx="0"/>
          </p:cNvCxnSpPr>
          <p:nvPr/>
        </p:nvCxnSpPr>
        <p:spPr>
          <a:xfrm flipH="1">
            <a:off x="7820025" y="3048000"/>
            <a:ext cx="1008063" cy="110648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3" idx="2"/>
            <a:endCxn id="10" idx="0"/>
          </p:cNvCxnSpPr>
          <p:nvPr/>
        </p:nvCxnSpPr>
        <p:spPr>
          <a:xfrm>
            <a:off x="8827294" y="3048000"/>
            <a:ext cx="143669" cy="106997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3" idx="2"/>
            <a:endCxn id="11" idx="0"/>
          </p:cNvCxnSpPr>
          <p:nvPr/>
        </p:nvCxnSpPr>
        <p:spPr>
          <a:xfrm>
            <a:off x="8828088" y="3048000"/>
            <a:ext cx="1258887" cy="106997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>
            <a:off x="3979862" y="96044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32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需求池</a:t>
            </a:r>
            <a:r>
              <a:rPr lang="en-US" altLang="zh-CN" sz="32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收集规划</a:t>
            </a:r>
            <a:endParaRPr lang="en-US" altLang="zh-CN" sz="3200" b="1" dirty="0">
              <a:solidFill>
                <a:srgbClr val="C00000"/>
              </a:solidFill>
              <a:latin typeface="宋体" panose="02010600030101010101" pitchFamily="2" charset="-122"/>
              <a:ea typeface="黑体" panose="02010609060101010101" pitchFamily="49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01932" y="933608"/>
            <a:ext cx="601964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3000">
                  <a:srgbClr val="C00000"/>
                </a:gs>
                <a:gs pos="74000">
                  <a:srgbClr val="C00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单圆角矩形 32"/>
          <p:cNvSpPr/>
          <p:nvPr/>
        </p:nvSpPr>
        <p:spPr>
          <a:xfrm>
            <a:off x="5880100" y="4292600"/>
            <a:ext cx="4679950" cy="1754188"/>
          </a:xfrm>
          <a:prstGeom prst="snipRoundRect">
            <a:avLst/>
          </a:prstGeom>
          <a:solidFill>
            <a:srgbClr val="C00000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b="1">
              <a:solidFill>
                <a:prstClr val="white"/>
              </a:solidFill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847850" y="1484313"/>
            <a:ext cx="1368425" cy="720725"/>
          </a:xfrm>
          <a:prstGeom prst="rect">
            <a:avLst/>
          </a:prstGeom>
          <a:solidFill>
            <a:srgbClr val="C00000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+mn-ea"/>
              </a:rPr>
              <a:t>需求池链接</a:t>
            </a:r>
          </a:p>
        </p:txBody>
      </p:sp>
      <p:sp>
        <p:nvSpPr>
          <p:cNvPr id="13" name="矩形 12"/>
          <p:cNvSpPr/>
          <p:nvPr/>
        </p:nvSpPr>
        <p:spPr>
          <a:xfrm>
            <a:off x="3792538" y="1484313"/>
            <a:ext cx="1366837" cy="720725"/>
          </a:xfrm>
          <a:prstGeom prst="rect">
            <a:avLst/>
          </a:prstGeom>
          <a:solidFill>
            <a:srgbClr val="C00000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+mn-ea"/>
              </a:rPr>
              <a:t>规划 目标</a:t>
            </a:r>
          </a:p>
        </p:txBody>
      </p:sp>
      <p:sp>
        <p:nvSpPr>
          <p:cNvPr id="11" name="矩形 10"/>
          <p:cNvSpPr/>
          <p:nvPr/>
        </p:nvSpPr>
        <p:spPr>
          <a:xfrm>
            <a:off x="2532063" y="2708275"/>
            <a:ext cx="2195512" cy="936625"/>
          </a:xfrm>
          <a:prstGeom prst="rect">
            <a:avLst/>
          </a:prstGeom>
          <a:solidFill>
            <a:srgbClr val="C00000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+mn-ea"/>
              </a:rPr>
              <a:t>结构化化需求条目</a:t>
            </a:r>
          </a:p>
        </p:txBody>
      </p:sp>
      <p:cxnSp>
        <p:nvCxnSpPr>
          <p:cNvPr id="14" name="直接箭头连接符 13"/>
          <p:cNvCxnSpPr>
            <a:stCxn id="8" idx="2"/>
            <a:endCxn id="11" idx="0"/>
          </p:cNvCxnSpPr>
          <p:nvPr/>
        </p:nvCxnSpPr>
        <p:spPr>
          <a:xfrm>
            <a:off x="2532063" y="2205038"/>
            <a:ext cx="1097756" cy="503237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3" idx="2"/>
            <a:endCxn id="11" idx="0"/>
          </p:cNvCxnSpPr>
          <p:nvPr/>
        </p:nvCxnSpPr>
        <p:spPr>
          <a:xfrm flipH="1">
            <a:off x="3629819" y="2205038"/>
            <a:ext cx="846138" cy="503237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单圆角矩形 16"/>
          <p:cNvSpPr/>
          <p:nvPr/>
        </p:nvSpPr>
        <p:spPr>
          <a:xfrm>
            <a:off x="7151027" y="1481070"/>
            <a:ext cx="2781300" cy="1439862"/>
          </a:xfrm>
          <a:prstGeom prst="snipRoundRect">
            <a:avLst/>
          </a:prstGeom>
          <a:solidFill>
            <a:srgbClr val="C00000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>
                <a:solidFill>
                  <a:prstClr val="white"/>
                </a:solidFill>
                <a:latin typeface="+mn-ea"/>
              </a:rPr>
              <a:t>Wiki </a:t>
            </a:r>
            <a:r>
              <a:rPr lang="zh-CN" altLang="en-US" sz="1600" b="1" dirty="0">
                <a:solidFill>
                  <a:prstClr val="white"/>
                </a:solidFill>
                <a:latin typeface="+mn-ea"/>
              </a:rPr>
              <a:t>文档支撑</a:t>
            </a:r>
            <a:endParaRPr lang="en-US" altLang="zh-CN" sz="1600" b="1" dirty="0">
              <a:solidFill>
                <a:prstClr val="white"/>
              </a:solidFill>
              <a:latin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>
                <a:solidFill>
                  <a:prstClr val="white"/>
                </a:solidFill>
                <a:latin typeface="+mn-ea"/>
              </a:rPr>
              <a:t>1</a:t>
            </a:r>
            <a:r>
              <a:rPr lang="zh-CN" altLang="en-US" sz="1600" b="1" dirty="0">
                <a:solidFill>
                  <a:prstClr val="white"/>
                </a:solidFill>
                <a:latin typeface="+mn-ea"/>
              </a:rPr>
              <a:t>、场景串联</a:t>
            </a:r>
            <a:endParaRPr lang="en-US" altLang="zh-CN" sz="1600" b="1" dirty="0">
              <a:solidFill>
                <a:prstClr val="white"/>
              </a:solidFill>
              <a:latin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>
                <a:solidFill>
                  <a:prstClr val="white"/>
                </a:solidFill>
                <a:latin typeface="+mn-ea"/>
              </a:rPr>
              <a:t>2</a:t>
            </a:r>
            <a:r>
              <a:rPr lang="zh-CN" altLang="en-US" sz="1600" b="1" dirty="0">
                <a:solidFill>
                  <a:prstClr val="white"/>
                </a:solidFill>
                <a:latin typeface="+mn-ea"/>
              </a:rPr>
              <a:t>、</a:t>
            </a:r>
            <a:r>
              <a:rPr lang="en-US" altLang="zh-CN" sz="1600" b="1" dirty="0">
                <a:solidFill>
                  <a:prstClr val="white"/>
                </a:solidFill>
                <a:latin typeface="+mn-ea"/>
              </a:rPr>
              <a:t>wiki</a:t>
            </a:r>
            <a:r>
              <a:rPr lang="zh-CN" altLang="en-US" sz="1600" b="1" dirty="0">
                <a:solidFill>
                  <a:prstClr val="white"/>
                </a:solidFill>
                <a:latin typeface="+mn-ea"/>
              </a:rPr>
              <a:t>文档直接产生</a:t>
            </a:r>
            <a:endParaRPr lang="en-US" altLang="zh-CN" sz="1600" b="1" dirty="0">
              <a:solidFill>
                <a:prstClr val="white"/>
              </a:solidFill>
              <a:latin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>
                <a:solidFill>
                  <a:prstClr val="white"/>
                </a:solidFill>
                <a:latin typeface="+mn-ea"/>
              </a:rPr>
              <a:t>3</a:t>
            </a:r>
            <a:r>
              <a:rPr lang="zh-CN" altLang="en-US" sz="1600" b="1" dirty="0">
                <a:solidFill>
                  <a:prstClr val="white"/>
                </a:solidFill>
                <a:latin typeface="+mn-ea"/>
              </a:rPr>
              <a:t>、文档细化描述</a:t>
            </a:r>
          </a:p>
        </p:txBody>
      </p:sp>
      <p:sp>
        <p:nvSpPr>
          <p:cNvPr id="22" name="左右箭头 21"/>
          <p:cNvSpPr/>
          <p:nvPr/>
        </p:nvSpPr>
        <p:spPr>
          <a:xfrm rot="20484839">
            <a:off x="5092700" y="2400300"/>
            <a:ext cx="1985963" cy="484188"/>
          </a:xfrm>
          <a:prstGeom prst="leftRightArrow">
            <a:avLst/>
          </a:prstGeom>
          <a:solidFill>
            <a:srgbClr val="C00000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dirty="0">
                <a:solidFill>
                  <a:prstClr val="white"/>
                </a:solidFill>
                <a:latin typeface="+mn-ea"/>
              </a:rPr>
              <a:t>支撑补充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096000" y="4518025"/>
            <a:ext cx="2444750" cy="1123384"/>
          </a:xfrm>
          <a:prstGeom prst="rect">
            <a:avLst/>
          </a:prstGeom>
          <a:solidFill>
            <a:srgbClr val="C00000"/>
          </a:solidFill>
          <a:ln w="28575">
            <a:solidFill>
              <a:schemeClr val="bg1">
                <a:lumMod val="85000"/>
              </a:schemeClr>
            </a:solidFill>
          </a:ln>
        </p:spPr>
        <p:txBody>
          <a:bodyPr>
            <a:spAutoFit/>
          </a:bodyPr>
          <a:lstStyle>
            <a:defPPr>
              <a:defRPr lang="zh-CN"/>
            </a:defPPr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+mn-ea"/>
                <a:ea typeface="+mn-ea"/>
              </a:rPr>
              <a:t>作为一个</a:t>
            </a:r>
            <a:r>
              <a:rPr lang="en-US" altLang="zh-CN" sz="1600" b="1" dirty="0">
                <a:solidFill>
                  <a:schemeClr val="bg1"/>
                </a:solidFill>
                <a:latin typeface="+mn-ea"/>
                <a:ea typeface="+mn-ea"/>
              </a:rPr>
              <a:t>…</a:t>
            </a:r>
            <a:r>
              <a:rPr lang="zh-CN" altLang="en-US" sz="1600" b="1" dirty="0">
                <a:solidFill>
                  <a:schemeClr val="bg1"/>
                </a:solidFill>
                <a:latin typeface="+mn-ea"/>
                <a:ea typeface="+mn-ea"/>
              </a:rPr>
              <a:t>（角色）</a:t>
            </a:r>
            <a:endParaRPr lang="en-US" altLang="zh-CN" sz="1600" b="1" dirty="0">
              <a:solidFill>
                <a:schemeClr val="bg1"/>
              </a:solidFill>
              <a:latin typeface="+mn-ea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600" b="1" dirty="0">
              <a:solidFill>
                <a:schemeClr val="bg1"/>
              </a:solidFill>
              <a:latin typeface="+mn-ea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+mn-ea"/>
                <a:ea typeface="+mn-ea"/>
              </a:rPr>
              <a:t>可以</a:t>
            </a:r>
            <a:r>
              <a:rPr lang="en-US" altLang="zh-CN" sz="1600" b="1" dirty="0">
                <a:solidFill>
                  <a:schemeClr val="bg1"/>
                </a:solidFill>
                <a:latin typeface="+mn-ea"/>
                <a:ea typeface="+mn-ea"/>
              </a:rPr>
              <a:t>…..(</a:t>
            </a:r>
            <a:r>
              <a:rPr lang="zh-CN" altLang="en-US" sz="1600" b="1" dirty="0">
                <a:solidFill>
                  <a:schemeClr val="bg1"/>
                </a:solidFill>
                <a:latin typeface="+mn-ea"/>
                <a:ea typeface="+mn-ea"/>
              </a:rPr>
              <a:t>功能）</a:t>
            </a:r>
            <a:endParaRPr lang="en-US" altLang="zh-CN" sz="1600" b="1" dirty="0">
              <a:solidFill>
                <a:schemeClr val="bg1"/>
              </a:solidFill>
              <a:latin typeface="+mn-ea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600" b="1" dirty="0">
              <a:solidFill>
                <a:schemeClr val="bg1"/>
              </a:solidFill>
              <a:latin typeface="+mn-ea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+mn-ea"/>
                <a:ea typeface="+mn-ea"/>
              </a:rPr>
              <a:t>以便</a:t>
            </a:r>
            <a:r>
              <a:rPr lang="en-US" altLang="zh-CN" sz="1600" b="1" dirty="0">
                <a:solidFill>
                  <a:schemeClr val="bg1"/>
                </a:solidFill>
                <a:latin typeface="+mn-ea"/>
                <a:ea typeface="+mn-ea"/>
              </a:rPr>
              <a:t>……(</a:t>
            </a:r>
            <a:r>
              <a:rPr lang="zh-CN" altLang="en-US" sz="1600" b="1" dirty="0">
                <a:solidFill>
                  <a:schemeClr val="bg1"/>
                </a:solidFill>
                <a:latin typeface="+mn-ea"/>
                <a:ea typeface="+mn-ea"/>
              </a:rPr>
              <a:t>价值）</a:t>
            </a:r>
            <a:endParaRPr lang="en-US" altLang="zh-CN" sz="1600" b="1" dirty="0">
              <a:solidFill>
                <a:schemeClr val="bg1"/>
              </a:solidFill>
              <a:latin typeface="+mn-ea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6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647113" y="5210175"/>
            <a:ext cx="1439862" cy="338554"/>
          </a:xfrm>
          <a:prstGeom prst="rect">
            <a:avLst/>
          </a:prstGeom>
          <a:solidFill>
            <a:srgbClr val="C00000"/>
          </a:solidFill>
          <a:ln w="28575">
            <a:solidFill>
              <a:schemeClr val="bg1">
                <a:lumMod val="85000"/>
              </a:schemeClr>
            </a:solidFill>
          </a:ln>
        </p:spPr>
        <p:txBody>
          <a:bodyPr>
            <a:spAutoFit/>
          </a:bodyPr>
          <a:lstStyle>
            <a:defPPr>
              <a:defRPr lang="zh-CN"/>
            </a:defPPr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+mn-ea"/>
                <a:ea typeface="+mn-ea"/>
              </a:rPr>
              <a:t>优先级</a:t>
            </a:r>
          </a:p>
        </p:txBody>
      </p:sp>
      <p:sp>
        <p:nvSpPr>
          <p:cNvPr id="32" name="TextBox 31"/>
          <p:cNvSpPr txBox="1"/>
          <p:nvPr/>
        </p:nvSpPr>
        <p:spPr>
          <a:xfrm flipH="1">
            <a:off x="8643938" y="4576763"/>
            <a:ext cx="1439862" cy="338554"/>
          </a:xfrm>
          <a:prstGeom prst="rect">
            <a:avLst/>
          </a:prstGeom>
          <a:solidFill>
            <a:srgbClr val="C00000"/>
          </a:solidFill>
          <a:ln w="28575">
            <a:solidFill>
              <a:schemeClr val="bg1">
                <a:lumMod val="85000"/>
              </a:schemeClr>
            </a:solidFill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+mn-ea"/>
                <a:ea typeface="+mn-ea"/>
              </a:rPr>
              <a:t>估算点数</a:t>
            </a:r>
          </a:p>
        </p:txBody>
      </p:sp>
      <p:sp>
        <p:nvSpPr>
          <p:cNvPr id="27" name="矩形 26"/>
          <p:cNvSpPr/>
          <p:nvPr/>
        </p:nvSpPr>
        <p:spPr>
          <a:xfrm>
            <a:off x="2387600" y="5481638"/>
            <a:ext cx="2484438" cy="900112"/>
          </a:xfrm>
          <a:prstGeom prst="rect">
            <a:avLst/>
          </a:prstGeom>
          <a:solidFill>
            <a:srgbClr val="C00000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+mn-ea"/>
              </a:rPr>
              <a:t>产品经理验收</a:t>
            </a:r>
          </a:p>
        </p:txBody>
      </p:sp>
      <p:sp>
        <p:nvSpPr>
          <p:cNvPr id="34" name="矩形 33"/>
          <p:cNvSpPr/>
          <p:nvPr/>
        </p:nvSpPr>
        <p:spPr>
          <a:xfrm>
            <a:off x="2189163" y="4076700"/>
            <a:ext cx="2879725" cy="900113"/>
          </a:xfrm>
          <a:prstGeom prst="rect">
            <a:avLst/>
          </a:prstGeom>
          <a:solidFill>
            <a:srgbClr val="C00000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+mn-ea"/>
              </a:rPr>
              <a:t>需求条目计划实现</a:t>
            </a:r>
            <a:endParaRPr lang="en-US" altLang="zh-CN" sz="1600" b="1" dirty="0">
              <a:solidFill>
                <a:prstClr val="white"/>
              </a:solidFill>
              <a:latin typeface="+mn-ea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+mn-ea"/>
              </a:rPr>
              <a:t>（依赖估算点数、优先级）</a:t>
            </a:r>
          </a:p>
        </p:txBody>
      </p:sp>
      <p:sp>
        <p:nvSpPr>
          <p:cNvPr id="37" name="左右箭头 36"/>
          <p:cNvSpPr/>
          <p:nvPr/>
        </p:nvSpPr>
        <p:spPr>
          <a:xfrm rot="1234879">
            <a:off x="5126038" y="3398838"/>
            <a:ext cx="1985962" cy="582612"/>
          </a:xfrm>
          <a:prstGeom prst="leftRightArrow">
            <a:avLst/>
          </a:prstGeom>
          <a:solidFill>
            <a:srgbClr val="C00000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dirty="0">
                <a:solidFill>
                  <a:prstClr val="white"/>
                </a:solidFill>
                <a:latin typeface="+mn-ea"/>
              </a:rPr>
              <a:t>描述规范</a:t>
            </a:r>
          </a:p>
        </p:txBody>
      </p:sp>
      <p:cxnSp>
        <p:nvCxnSpPr>
          <p:cNvPr id="39" name="直接箭头连接符 38"/>
          <p:cNvCxnSpPr>
            <a:stCxn id="11" idx="2"/>
            <a:endCxn id="34" idx="0"/>
          </p:cNvCxnSpPr>
          <p:nvPr/>
        </p:nvCxnSpPr>
        <p:spPr>
          <a:xfrm flipH="1">
            <a:off x="3629025" y="3644900"/>
            <a:ext cx="0" cy="43180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34" idx="2"/>
            <a:endCxn id="27" idx="0"/>
          </p:cNvCxnSpPr>
          <p:nvPr/>
        </p:nvCxnSpPr>
        <p:spPr>
          <a:xfrm>
            <a:off x="3629025" y="4976813"/>
            <a:ext cx="0" cy="50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11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975" y="3068638"/>
            <a:ext cx="881063" cy="512762"/>
          </a:xfrm>
          <a:prstGeom prst="rect">
            <a:avLst/>
          </a:prstGeom>
          <a:solidFill>
            <a:srgbClr val="C00000"/>
          </a:solidFill>
          <a:ln w="28575">
            <a:solidFill>
              <a:schemeClr val="bg1">
                <a:lumMod val="85000"/>
              </a:schemeClr>
            </a:solidFill>
          </a:ln>
          <a:extLst/>
        </p:spPr>
      </p:pic>
      <p:sp>
        <p:nvSpPr>
          <p:cNvPr id="20" name="Title 1"/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>
            <a:off x="3917950" y="138113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3200" b="1" dirty="0">
                <a:solidFill>
                  <a:srgbClr val="C00000"/>
                </a:solidFill>
                <a:latin typeface="+mn-ea"/>
              </a:rPr>
              <a:t>产品</a:t>
            </a:r>
            <a:r>
              <a:rPr lang="zh-CN" altLang="en-US" sz="3200" b="1" dirty="0" smtClean="0">
                <a:solidFill>
                  <a:srgbClr val="C00000"/>
                </a:solidFill>
                <a:latin typeface="+mn-ea"/>
              </a:rPr>
              <a:t>需求</a:t>
            </a:r>
            <a:r>
              <a:rPr lang="en-US" altLang="zh-CN" sz="3200" b="1" dirty="0">
                <a:solidFill>
                  <a:srgbClr val="C00000"/>
                </a:solidFill>
                <a:latin typeface="+mn-ea"/>
              </a:rPr>
              <a:t>-</a:t>
            </a:r>
            <a:r>
              <a:rPr lang="zh-CN" altLang="en-US" sz="3200" b="1" dirty="0" smtClean="0">
                <a:solidFill>
                  <a:srgbClr val="C00000"/>
                </a:solidFill>
                <a:latin typeface="+mn-ea"/>
              </a:rPr>
              <a:t>以</a:t>
            </a:r>
            <a:r>
              <a:rPr lang="zh-CN" altLang="en-US" sz="3200" b="1" dirty="0">
                <a:solidFill>
                  <a:srgbClr val="C00000"/>
                </a:solidFill>
                <a:latin typeface="+mn-ea"/>
              </a:rPr>
              <a:t>条目为核心</a:t>
            </a:r>
            <a:endParaRPr lang="en-US" altLang="zh-CN" sz="3200" b="1" dirty="0">
              <a:solidFill>
                <a:srgbClr val="C00000"/>
              </a:solidFill>
              <a:latin typeface="宋体" panose="02010600030101010101" pitchFamily="2" charset="-122"/>
              <a:ea typeface="黑体" panose="02010609060101010101" pitchFamily="49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3201932" y="933608"/>
            <a:ext cx="601964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3000">
                  <a:srgbClr val="C00000"/>
                </a:gs>
                <a:gs pos="74000">
                  <a:srgbClr val="C00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40643"/>
            <a:ext cx="10629900" cy="37314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>
            <a:off x="5013325" y="120650"/>
            <a:ext cx="3386138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32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产品需求</a:t>
            </a:r>
            <a:endParaRPr lang="en-US" altLang="zh-CN" sz="3200" b="1" dirty="0">
              <a:solidFill>
                <a:srgbClr val="C00000"/>
              </a:solidFill>
              <a:latin typeface="宋体" panose="02010600030101010101" pitchFamily="2" charset="-122"/>
              <a:ea typeface="黑体" panose="02010609060101010101" pitchFamily="49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201932" y="933608"/>
            <a:ext cx="601964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3000">
                  <a:srgbClr val="C00000"/>
                </a:gs>
                <a:gs pos="74000">
                  <a:srgbClr val="C00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51088" y="3421063"/>
            <a:ext cx="2444750" cy="1016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>
            <a:spAutoFit/>
          </a:bodyPr>
          <a:lstStyle>
            <a:defPPr>
              <a:defRPr lang="zh-CN"/>
            </a:defPPr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black"/>
                </a:solidFill>
              </a:rPr>
              <a:t>作为一个</a:t>
            </a:r>
            <a:r>
              <a:rPr lang="en-US" altLang="zh-CN" dirty="0">
                <a:solidFill>
                  <a:prstClr val="black"/>
                </a:solidFill>
              </a:rPr>
              <a:t>…</a:t>
            </a:r>
            <a:r>
              <a:rPr lang="zh-CN" altLang="en-US" dirty="0">
                <a:solidFill>
                  <a:prstClr val="black"/>
                </a:solidFill>
              </a:rPr>
              <a:t>（角色）</a:t>
            </a:r>
            <a:endParaRPr lang="en-US" altLang="zh-CN" dirty="0">
              <a:solidFill>
                <a:prstClr val="black"/>
              </a:solidFill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black"/>
                </a:solidFill>
              </a:rPr>
              <a:t>可以</a:t>
            </a:r>
            <a:r>
              <a:rPr lang="en-US" altLang="zh-CN" dirty="0">
                <a:solidFill>
                  <a:prstClr val="black"/>
                </a:solidFill>
              </a:rPr>
              <a:t>…..(</a:t>
            </a:r>
            <a:r>
              <a:rPr lang="zh-CN" altLang="en-US" dirty="0">
                <a:solidFill>
                  <a:prstClr val="black"/>
                </a:solidFill>
              </a:rPr>
              <a:t>功能）</a:t>
            </a:r>
            <a:endParaRPr lang="en-US" altLang="zh-CN" dirty="0">
              <a:solidFill>
                <a:prstClr val="black"/>
              </a:solidFill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black"/>
                </a:solidFill>
              </a:rPr>
              <a:t>以便</a:t>
            </a:r>
            <a:r>
              <a:rPr lang="en-US" altLang="zh-CN" dirty="0">
                <a:solidFill>
                  <a:prstClr val="black"/>
                </a:solidFill>
              </a:rPr>
              <a:t>……(</a:t>
            </a:r>
            <a:r>
              <a:rPr lang="zh-CN" altLang="en-US" dirty="0">
                <a:solidFill>
                  <a:prstClr val="black"/>
                </a:solidFill>
              </a:rPr>
              <a:t>价值）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59600" y="4037013"/>
            <a:ext cx="1439863" cy="4000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>
            <a:spAutoFit/>
          </a:bodyPr>
          <a:lstStyle>
            <a:defPPr>
              <a:defRPr lang="zh-CN"/>
            </a:defPPr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prstClr val="black"/>
                </a:solidFill>
              </a:rPr>
              <a:t>优先级</a:t>
            </a:r>
          </a:p>
        </p:txBody>
      </p:sp>
      <p:sp>
        <p:nvSpPr>
          <p:cNvPr id="9" name="TextBox 8"/>
          <p:cNvSpPr txBox="1"/>
          <p:nvPr/>
        </p:nvSpPr>
        <p:spPr>
          <a:xfrm flipH="1">
            <a:off x="8399463" y="3392488"/>
            <a:ext cx="900112" cy="4000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</a:rPr>
              <a:t>估算</a:t>
            </a:r>
          </a:p>
        </p:txBody>
      </p:sp>
      <p:pic>
        <p:nvPicPr>
          <p:cNvPr id="1382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25" y="1268413"/>
            <a:ext cx="8193088" cy="53308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>
            <a:off x="5013325" y="120650"/>
            <a:ext cx="3386138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32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产品需求</a:t>
            </a:r>
            <a:endParaRPr lang="en-US" altLang="zh-CN" sz="3200" b="1" dirty="0">
              <a:solidFill>
                <a:srgbClr val="C00000"/>
              </a:solidFill>
              <a:latin typeface="宋体" panose="02010600030101010101" pitchFamily="2" charset="-122"/>
              <a:ea typeface="黑体" panose="02010609060101010101" pitchFamily="49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201932" y="933608"/>
            <a:ext cx="601964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3000">
                  <a:srgbClr val="C00000"/>
                </a:gs>
                <a:gs pos="74000">
                  <a:srgbClr val="C00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24" y="947057"/>
            <a:ext cx="11033760" cy="591094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9" name="标题 3"/>
          <p:cNvSpPr txBox="1">
            <a:spLocks/>
          </p:cNvSpPr>
          <p:nvPr/>
        </p:nvSpPr>
        <p:spPr>
          <a:xfrm>
            <a:off x="1781565" y="102507"/>
            <a:ext cx="7772400" cy="844550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+mj-lt"/>
                <a:ea typeface="+mj-ea"/>
                <a:cs typeface="微软雅黑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  <a:cs typeface="微软雅黑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>
              <a:defRPr/>
            </a:pPr>
            <a:r>
              <a:rPr lang="zh-CN" altLang="en-US" sz="3600" b="1" kern="0" dirty="0"/>
              <a:t>高可用</a:t>
            </a:r>
            <a:r>
              <a:rPr lang="en-US" altLang="zh-CN" b="1" kern="0" dirty="0"/>
              <a:t/>
            </a:r>
            <a:br>
              <a:rPr lang="en-US" altLang="zh-CN" b="1" kern="0" dirty="0"/>
            </a:br>
            <a:r>
              <a:rPr lang="en-US" altLang="zh-CN" b="1" kern="0" dirty="0"/>
              <a:t>					       </a:t>
            </a:r>
            <a:r>
              <a:rPr lang="zh-CN" altLang="en-US" sz="2400" b="1" kern="0" dirty="0"/>
              <a:t>   </a:t>
            </a:r>
            <a:r>
              <a:rPr lang="en-US" altLang="zh-CN" sz="2400" b="1" kern="0" dirty="0"/>
              <a:t>				                             </a:t>
            </a:r>
            <a:endParaRPr lang="zh-CN" altLang="en-US" sz="2400" b="1" kern="0" dirty="0"/>
          </a:p>
        </p:txBody>
      </p:sp>
      <p:cxnSp>
        <p:nvCxnSpPr>
          <p:cNvPr id="20" name="直接连接符 19"/>
          <p:cNvCxnSpPr/>
          <p:nvPr/>
        </p:nvCxnSpPr>
        <p:spPr>
          <a:xfrm>
            <a:off x="2926168" y="798767"/>
            <a:ext cx="601964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3000">
                  <a:srgbClr val="C00000"/>
                </a:gs>
                <a:gs pos="74000">
                  <a:srgbClr val="C00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圆角矩形 21"/>
          <p:cNvSpPr/>
          <p:nvPr/>
        </p:nvSpPr>
        <p:spPr>
          <a:xfrm>
            <a:off x="5227203" y="5213418"/>
            <a:ext cx="4326762" cy="955734"/>
          </a:xfrm>
          <a:prstGeom prst="roundRect">
            <a:avLst/>
          </a:prstGeom>
          <a:solidFill>
            <a:srgbClr val="C00000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prstClr val="white"/>
                </a:solidFill>
              </a:rPr>
              <a:t>多台高性能服务器组成的高可用群集，保证计算资源的高可用性</a:t>
            </a:r>
            <a:endParaRPr lang="en-US" altLang="zh-CN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6334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9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744" y="1803877"/>
            <a:ext cx="5332902" cy="139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29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1805464"/>
            <a:ext cx="965200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293" name="TextBox 6"/>
          <p:cNvSpPr txBox="1">
            <a:spLocks noChangeArrowheads="1"/>
          </p:cNvSpPr>
          <p:nvPr/>
        </p:nvSpPr>
        <p:spPr bwMode="auto">
          <a:xfrm>
            <a:off x="2063750" y="2408396"/>
            <a:ext cx="1570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产品需求条目</a:t>
            </a:r>
          </a:p>
        </p:txBody>
      </p:sp>
      <p:grpSp>
        <p:nvGrpSpPr>
          <p:cNvPr id="140294" name="组合 30"/>
          <p:cNvGrpSpPr>
            <a:grpSpLocks/>
          </p:cNvGrpSpPr>
          <p:nvPr/>
        </p:nvGrpSpPr>
        <p:grpSpPr bwMode="auto">
          <a:xfrm>
            <a:off x="2135188" y="3990975"/>
            <a:ext cx="8108950" cy="2101850"/>
            <a:chOff x="611560" y="3645024"/>
            <a:chExt cx="8107876" cy="2102746"/>
          </a:xfrm>
          <a:solidFill>
            <a:srgbClr val="C00000"/>
          </a:solidFill>
        </p:grpSpPr>
        <p:sp>
          <p:nvSpPr>
            <p:cNvPr id="3" name="矩形 2"/>
            <p:cNvSpPr/>
            <p:nvPr/>
          </p:nvSpPr>
          <p:spPr>
            <a:xfrm>
              <a:off x="1965518" y="4580461"/>
              <a:ext cx="877772" cy="616213"/>
            </a:xfrm>
            <a:prstGeom prst="rect">
              <a:avLst/>
            </a:prstGeom>
            <a:grp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排程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3317889" y="4580461"/>
              <a:ext cx="879359" cy="616213"/>
            </a:xfrm>
            <a:prstGeom prst="rect">
              <a:avLst/>
            </a:prstGeom>
            <a:grp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打开</a:t>
              </a:r>
            </a:p>
          </p:txBody>
        </p:sp>
        <p:cxnSp>
          <p:nvCxnSpPr>
            <p:cNvPr id="8" name="直接箭头连接符 7"/>
            <p:cNvCxnSpPr>
              <a:stCxn id="3" idx="3"/>
              <a:endCxn id="14" idx="1"/>
            </p:cNvCxnSpPr>
            <p:nvPr/>
          </p:nvCxnSpPr>
          <p:spPr>
            <a:xfrm>
              <a:off x="2843289" y="4888567"/>
              <a:ext cx="474599" cy="0"/>
            </a:xfrm>
            <a:prstGeom prst="straightConnector1">
              <a:avLst/>
            </a:prstGeom>
            <a:grpFill/>
            <a:ln w="38100"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4628990" y="4580461"/>
              <a:ext cx="879359" cy="616213"/>
            </a:xfrm>
            <a:prstGeom prst="rect">
              <a:avLst/>
            </a:prstGeom>
            <a:grp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已解决</a:t>
              </a:r>
            </a:p>
          </p:txBody>
        </p:sp>
        <p:cxnSp>
          <p:nvCxnSpPr>
            <p:cNvPr id="18" name="直接箭头连接符 17"/>
            <p:cNvCxnSpPr>
              <a:stCxn id="14" idx="3"/>
              <a:endCxn id="17" idx="1"/>
            </p:cNvCxnSpPr>
            <p:nvPr/>
          </p:nvCxnSpPr>
          <p:spPr>
            <a:xfrm>
              <a:off x="4197247" y="4888567"/>
              <a:ext cx="431743" cy="0"/>
            </a:xfrm>
            <a:prstGeom prst="straightConnector1">
              <a:avLst/>
            </a:prstGeom>
            <a:grpFill/>
            <a:ln w="38100"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/>
            <p:cNvSpPr/>
            <p:nvPr/>
          </p:nvSpPr>
          <p:spPr>
            <a:xfrm>
              <a:off x="5997234" y="4148477"/>
              <a:ext cx="1223801" cy="616213"/>
            </a:xfrm>
            <a:prstGeom prst="rect">
              <a:avLst/>
            </a:prstGeom>
            <a:grp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测试验证</a:t>
              </a:r>
            </a:p>
          </p:txBody>
        </p:sp>
        <p:cxnSp>
          <p:nvCxnSpPr>
            <p:cNvPr id="20" name="直接箭头连接符 19"/>
            <p:cNvCxnSpPr>
              <a:stCxn id="17" idx="3"/>
              <a:endCxn id="19" idx="1"/>
            </p:cNvCxnSpPr>
            <p:nvPr/>
          </p:nvCxnSpPr>
          <p:spPr>
            <a:xfrm flipV="1">
              <a:off x="5508348" y="4456583"/>
              <a:ext cx="488885" cy="431984"/>
            </a:xfrm>
            <a:prstGeom prst="straightConnector1">
              <a:avLst/>
            </a:prstGeom>
            <a:grpFill/>
            <a:ln w="38100"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/>
            <p:cNvSpPr/>
            <p:nvPr/>
          </p:nvSpPr>
          <p:spPr>
            <a:xfrm>
              <a:off x="5997234" y="4956858"/>
              <a:ext cx="1223801" cy="616213"/>
            </a:xfrm>
            <a:prstGeom prst="rect">
              <a:avLst/>
            </a:prstGeom>
            <a:grp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需求验证</a:t>
              </a:r>
            </a:p>
          </p:txBody>
        </p:sp>
        <p:cxnSp>
          <p:nvCxnSpPr>
            <p:cNvPr id="23" name="直接箭头连接符 22"/>
            <p:cNvCxnSpPr>
              <a:stCxn id="17" idx="3"/>
              <a:endCxn id="22" idx="1"/>
            </p:cNvCxnSpPr>
            <p:nvPr/>
          </p:nvCxnSpPr>
          <p:spPr>
            <a:xfrm>
              <a:off x="5508348" y="4888567"/>
              <a:ext cx="488885" cy="376397"/>
            </a:xfrm>
            <a:prstGeom prst="straightConnector1">
              <a:avLst/>
            </a:prstGeom>
            <a:grpFill/>
            <a:ln w="38100"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28"/>
            <p:cNvSpPr/>
            <p:nvPr/>
          </p:nvSpPr>
          <p:spPr>
            <a:xfrm>
              <a:off x="611560" y="4580461"/>
              <a:ext cx="879359" cy="616213"/>
            </a:xfrm>
            <a:prstGeom prst="rect">
              <a:avLst/>
            </a:prstGeom>
            <a:grp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新建</a:t>
              </a:r>
            </a:p>
          </p:txBody>
        </p:sp>
        <p:cxnSp>
          <p:nvCxnSpPr>
            <p:cNvPr id="30" name="直接箭头连接符 29"/>
            <p:cNvCxnSpPr>
              <a:stCxn id="29" idx="3"/>
            </p:cNvCxnSpPr>
            <p:nvPr/>
          </p:nvCxnSpPr>
          <p:spPr>
            <a:xfrm>
              <a:off x="1490919" y="4888567"/>
              <a:ext cx="474599" cy="0"/>
            </a:xfrm>
            <a:prstGeom prst="straightConnector1">
              <a:avLst/>
            </a:prstGeom>
            <a:grpFill/>
            <a:ln w="38100"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7452779" y="3645024"/>
              <a:ext cx="1223800" cy="595567"/>
            </a:xfrm>
            <a:prstGeom prst="ellipse">
              <a:avLst/>
            </a:prstGeom>
            <a:grp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验证通过</a:t>
              </a:r>
            </a:p>
          </p:txBody>
        </p:sp>
        <p:sp>
          <p:nvSpPr>
            <p:cNvPr id="32" name="椭圆 31"/>
            <p:cNvSpPr/>
            <p:nvPr/>
          </p:nvSpPr>
          <p:spPr>
            <a:xfrm>
              <a:off x="7459128" y="4393056"/>
              <a:ext cx="1223800" cy="597154"/>
            </a:xfrm>
            <a:prstGeom prst="ellipse">
              <a:avLst/>
            </a:prstGeom>
            <a:grp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无法验证</a:t>
              </a:r>
            </a:p>
          </p:txBody>
        </p:sp>
        <p:sp>
          <p:nvSpPr>
            <p:cNvPr id="33" name="椭圆 32"/>
            <p:cNvSpPr/>
            <p:nvPr/>
          </p:nvSpPr>
          <p:spPr>
            <a:xfrm>
              <a:off x="7495635" y="5152204"/>
              <a:ext cx="1223801" cy="595566"/>
            </a:xfrm>
            <a:prstGeom prst="ellipse">
              <a:avLst/>
            </a:prstGeom>
            <a:grp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验证失败</a:t>
              </a:r>
            </a:p>
          </p:txBody>
        </p:sp>
      </p:grpSp>
      <p:sp>
        <p:nvSpPr>
          <p:cNvPr id="28" name="横卷形 27"/>
          <p:cNvSpPr/>
          <p:nvPr/>
        </p:nvSpPr>
        <p:spPr>
          <a:xfrm>
            <a:off x="2063750" y="3429000"/>
            <a:ext cx="4679950" cy="792163"/>
          </a:xfrm>
          <a:prstGeom prst="horizontalScroll">
            <a:avLst/>
          </a:prstGeom>
          <a:solidFill>
            <a:srgbClr val="C00000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引用 </a:t>
            </a: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Jira </a:t>
            </a:r>
            <a:r>
              <a:rPr lang="en-US" altLang="zh-CN" b="1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Aglie</a:t>
            </a: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插件 ，固化敏捷流程</a:t>
            </a:r>
            <a:endParaRPr lang="zh-CN" altLang="en-US" b="1" dirty="0">
              <a:solidFill>
                <a:prstClr val="white"/>
              </a:solidFill>
            </a:endParaRPr>
          </a:p>
        </p:txBody>
      </p:sp>
      <p:sp>
        <p:nvSpPr>
          <p:cNvPr id="24" name="Title 1"/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>
            <a:off x="4089400" y="120650"/>
            <a:ext cx="431006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3200" b="1" dirty="0" smtClean="0">
                <a:solidFill>
                  <a:srgbClr val="C00000"/>
                </a:solidFill>
                <a:latin typeface="宋体" panose="02010600030101010101" pitchFamily="2" charset="-122"/>
                <a:ea typeface="黑体" panose="02010609060101010101" pitchFamily="49" charset="-122"/>
              </a:rPr>
              <a:t>特征</a:t>
            </a:r>
            <a:r>
              <a:rPr lang="en-US" altLang="zh-CN" sz="3200" b="1" dirty="0" smtClean="0">
                <a:solidFill>
                  <a:srgbClr val="C00000"/>
                </a:solidFill>
                <a:latin typeface="宋体" panose="02010600030101010101" pitchFamily="2" charset="-122"/>
                <a:ea typeface="黑体" panose="02010609060101010101" pitchFamily="49" charset="-122"/>
              </a:rPr>
              <a:t>-</a:t>
            </a:r>
            <a:r>
              <a:rPr lang="zh-CN" altLang="en-US" sz="3200" b="1" dirty="0" smtClean="0">
                <a:solidFill>
                  <a:srgbClr val="C00000"/>
                </a:solidFill>
                <a:latin typeface="宋体" panose="02010600030101010101" pitchFamily="2" charset="-122"/>
                <a:ea typeface="黑体" panose="02010609060101010101" pitchFamily="49" charset="-122"/>
              </a:rPr>
              <a:t>研发工作的基础</a:t>
            </a:r>
            <a:endParaRPr lang="en-US" altLang="zh-CN" sz="3200" b="1" dirty="0">
              <a:solidFill>
                <a:srgbClr val="C00000"/>
              </a:solidFill>
              <a:latin typeface="宋体" panose="02010600030101010101" pitchFamily="2" charset="-122"/>
              <a:ea typeface="黑体" panose="02010609060101010101" pitchFamily="49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3201932" y="933608"/>
            <a:ext cx="601964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3000">
                  <a:srgbClr val="C00000"/>
                </a:gs>
                <a:gs pos="74000">
                  <a:srgbClr val="C00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TextBox 3"/>
          <p:cNvSpPr txBox="1">
            <a:spLocks noChangeArrowheads="1"/>
          </p:cNvSpPr>
          <p:nvPr/>
        </p:nvSpPr>
        <p:spPr bwMode="auto">
          <a:xfrm>
            <a:off x="7310438" y="1643063"/>
            <a:ext cx="31432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1" lang="zh-CN" altLang="en-US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42339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587375"/>
            <a:ext cx="8678863" cy="58054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752600" y="2063750"/>
            <a:ext cx="8686800" cy="42608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4387" name="Rectangle 3"/>
          <p:cNvSpPr txBox="1">
            <a:spLocks/>
          </p:cNvSpPr>
          <p:nvPr/>
        </p:nvSpPr>
        <p:spPr bwMode="auto">
          <a:xfrm>
            <a:off x="1884363" y="765175"/>
            <a:ext cx="7993062" cy="60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SzPct val="90000"/>
              <a:buFontTx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特征开发在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Jira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中操作方法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SzPct val="90000"/>
              <a:buFontTx/>
              <a:buNone/>
            </a:pP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438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288" y="682625"/>
            <a:ext cx="2855912" cy="1370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椭圆 1"/>
          <p:cNvSpPr/>
          <p:nvPr/>
        </p:nvSpPr>
        <p:spPr>
          <a:xfrm>
            <a:off x="8348663" y="533400"/>
            <a:ext cx="685800" cy="1519238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14439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363" y="3789363"/>
            <a:ext cx="2562225" cy="2382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1884363" y="2273300"/>
            <a:ext cx="2459037" cy="1371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prstClr val="black"/>
                </a:solidFill>
              </a:rPr>
              <a:t>计划看板：</a:t>
            </a:r>
            <a:endParaRPr lang="en-US" altLang="zh-CN" sz="1600" dirty="0">
              <a:solidFill>
                <a:prstClr val="black"/>
              </a:solidFill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prstClr val="black"/>
                </a:solidFill>
              </a:rPr>
              <a:t>1</a:t>
            </a:r>
            <a:r>
              <a:rPr lang="zh-CN" altLang="en-US" sz="1600" dirty="0">
                <a:solidFill>
                  <a:prstClr val="black"/>
                </a:solidFill>
              </a:rPr>
              <a:t>、按照价值优先级排序</a:t>
            </a:r>
            <a:endParaRPr lang="en-US" altLang="zh-CN" sz="1600" dirty="0">
              <a:solidFill>
                <a:prstClr val="black"/>
              </a:solidFill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prstClr val="black"/>
                </a:solidFill>
              </a:rPr>
              <a:t>2</a:t>
            </a:r>
            <a:r>
              <a:rPr lang="zh-CN" altLang="en-US" sz="1600" dirty="0">
                <a:solidFill>
                  <a:prstClr val="black"/>
                </a:solidFill>
              </a:rPr>
              <a:t>、迭代特征选取</a:t>
            </a:r>
            <a:endParaRPr lang="en-US" altLang="zh-CN" sz="1600" dirty="0">
              <a:solidFill>
                <a:prstClr val="black"/>
              </a:solidFill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prstClr val="black"/>
                </a:solidFill>
              </a:rPr>
              <a:t>3</a:t>
            </a:r>
            <a:r>
              <a:rPr lang="zh-CN" altLang="en-US" sz="1600" dirty="0">
                <a:solidFill>
                  <a:prstClr val="black"/>
                </a:solidFill>
              </a:rPr>
              <a:t>、计划调整</a:t>
            </a:r>
            <a:endParaRPr lang="en-US" altLang="zh-CN" sz="1600" dirty="0">
              <a:solidFill>
                <a:prstClr val="black"/>
              </a:solidFill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prstClr val="black"/>
                </a:solidFill>
              </a:rPr>
              <a:t>4</a:t>
            </a:r>
            <a:r>
              <a:rPr lang="zh-CN" altLang="en-US" sz="1600" dirty="0">
                <a:solidFill>
                  <a:prstClr val="black"/>
                </a:solidFill>
              </a:rPr>
              <a:t>、特征估算</a:t>
            </a:r>
          </a:p>
        </p:txBody>
      </p:sp>
      <p:pic>
        <p:nvPicPr>
          <p:cNvPr id="144392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225" y="3789363"/>
            <a:ext cx="3048000" cy="2382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/>
          <p:cNvSpPr/>
          <p:nvPr/>
        </p:nvSpPr>
        <p:spPr>
          <a:xfrm>
            <a:off x="4572000" y="2266950"/>
            <a:ext cx="2974975" cy="137795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prstClr val="black"/>
                </a:solidFill>
              </a:rPr>
              <a:t>跟踪看板：</a:t>
            </a:r>
            <a:endParaRPr lang="en-US" altLang="zh-CN" sz="1600" dirty="0">
              <a:solidFill>
                <a:prstClr val="black"/>
              </a:solidFill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prstClr val="black"/>
                </a:solidFill>
              </a:rPr>
              <a:t>1</a:t>
            </a:r>
            <a:r>
              <a:rPr lang="zh-CN" altLang="en-US" sz="1600" dirty="0">
                <a:solidFill>
                  <a:prstClr val="black"/>
                </a:solidFill>
              </a:rPr>
              <a:t>、特征、任务实现状态跟进</a:t>
            </a:r>
            <a:endParaRPr lang="en-US" altLang="zh-CN" sz="1600" dirty="0">
              <a:solidFill>
                <a:prstClr val="black"/>
              </a:solidFill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prstClr val="black"/>
                </a:solidFill>
              </a:rPr>
              <a:t>2</a:t>
            </a:r>
            <a:r>
              <a:rPr lang="zh-CN" altLang="en-US" sz="1600" dirty="0">
                <a:solidFill>
                  <a:prstClr val="black"/>
                </a:solidFill>
              </a:rPr>
              <a:t>、进度状态展示</a:t>
            </a:r>
            <a:endParaRPr lang="en-US" altLang="zh-CN" sz="1600" dirty="0">
              <a:solidFill>
                <a:prstClr val="black"/>
              </a:solidFill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prstClr val="black"/>
                </a:solidFill>
              </a:rPr>
              <a:t>3</a:t>
            </a:r>
            <a:r>
              <a:rPr lang="zh-CN" altLang="en-US" sz="1600" dirty="0">
                <a:solidFill>
                  <a:prstClr val="black"/>
                </a:solidFill>
              </a:rPr>
              <a:t>、工作量投入评估调整</a:t>
            </a:r>
            <a:endParaRPr lang="en-US" altLang="zh-CN" sz="1600" dirty="0">
              <a:solidFill>
                <a:prstClr val="black"/>
              </a:solidFill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prstClr val="black"/>
                </a:solidFill>
              </a:rPr>
              <a:t>4</a:t>
            </a:r>
            <a:r>
              <a:rPr lang="zh-CN" altLang="en-US" sz="1600" dirty="0">
                <a:solidFill>
                  <a:prstClr val="black"/>
                </a:solidFill>
              </a:rPr>
              <a:t>、进度计划掌握</a:t>
            </a:r>
          </a:p>
        </p:txBody>
      </p:sp>
      <p:sp>
        <p:nvSpPr>
          <p:cNvPr id="11" name="矩形 10"/>
          <p:cNvSpPr/>
          <p:nvPr/>
        </p:nvSpPr>
        <p:spPr>
          <a:xfrm>
            <a:off x="7775575" y="2270125"/>
            <a:ext cx="2459038" cy="1371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prstClr val="black"/>
                </a:solidFill>
              </a:rPr>
              <a:t>报告分析：</a:t>
            </a:r>
            <a:endParaRPr lang="en-US" altLang="zh-CN" sz="1600" dirty="0">
              <a:solidFill>
                <a:prstClr val="black"/>
              </a:solidFill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prstClr val="black"/>
                </a:solidFill>
              </a:rPr>
              <a:t>1</a:t>
            </a:r>
            <a:r>
              <a:rPr lang="zh-CN" altLang="en-US" sz="1600" dirty="0">
                <a:solidFill>
                  <a:prstClr val="black"/>
                </a:solidFill>
              </a:rPr>
              <a:t>、迭代完成率</a:t>
            </a:r>
            <a:endParaRPr lang="en-US" altLang="zh-CN" sz="1600" dirty="0">
              <a:solidFill>
                <a:prstClr val="black"/>
              </a:solidFill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prstClr val="black"/>
                </a:solidFill>
              </a:rPr>
              <a:t>2</a:t>
            </a:r>
            <a:r>
              <a:rPr lang="zh-CN" altLang="en-US" sz="1600" dirty="0">
                <a:solidFill>
                  <a:prstClr val="black"/>
                </a:solidFill>
              </a:rPr>
              <a:t>、燃尽图</a:t>
            </a:r>
            <a:endParaRPr lang="en-US" altLang="zh-CN" sz="1600" dirty="0">
              <a:solidFill>
                <a:prstClr val="black"/>
              </a:solidFill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prstClr val="black"/>
                </a:solidFill>
              </a:rPr>
              <a:t>3</a:t>
            </a:r>
            <a:r>
              <a:rPr lang="zh-CN" altLang="en-US" sz="1600" dirty="0">
                <a:solidFill>
                  <a:prstClr val="black"/>
                </a:solidFill>
              </a:rPr>
              <a:t>、估算偏差</a:t>
            </a:r>
            <a:endParaRPr lang="en-US" altLang="zh-CN" sz="1600" dirty="0">
              <a:solidFill>
                <a:prstClr val="black"/>
              </a:solidFill>
            </a:endParaRPr>
          </a:p>
        </p:txBody>
      </p:sp>
      <p:pic>
        <p:nvPicPr>
          <p:cNvPr id="144395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575" y="3789363"/>
            <a:ext cx="2459038" cy="2382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左箭头 5"/>
          <p:cNvSpPr/>
          <p:nvPr/>
        </p:nvSpPr>
        <p:spPr>
          <a:xfrm rot="18895949">
            <a:off x="6374606" y="1383507"/>
            <a:ext cx="663575" cy="52228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114550" y="1003300"/>
            <a:ext cx="7596188" cy="25987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计划看板：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、按照价值优先级排序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、版本规划，产品版本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迭代版本（开始时间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结束时间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发布时间）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、迭代特征选取，（特征拖拽到相应迭代版本中，右键加入，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Structure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中指定）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、特征时间估算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、计划调整，迭代内变更，系统更新记录</a:t>
            </a:r>
          </a:p>
        </p:txBody>
      </p:sp>
      <p:sp>
        <p:nvSpPr>
          <p:cNvPr id="7" name="矩形 6"/>
          <p:cNvSpPr/>
          <p:nvPr/>
        </p:nvSpPr>
        <p:spPr>
          <a:xfrm>
            <a:off x="2114551" y="3632200"/>
            <a:ext cx="7596188" cy="28702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跟踪看板：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、特征、任务实现状态跟进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、进度状态展示，多维度展示（行条件显示）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、工作量投入评估调整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、进度计划掌握，开发组测试组工作情况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、针对看板，进行状态工作中任务的约束，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、每日 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记录工时</a:t>
            </a:r>
          </a:p>
        </p:txBody>
      </p:sp>
      <p:sp>
        <p:nvSpPr>
          <p:cNvPr id="146437" name="Rectangle 3"/>
          <p:cNvSpPr txBox="1">
            <a:spLocks/>
          </p:cNvSpPr>
          <p:nvPr/>
        </p:nvSpPr>
        <p:spPr bwMode="auto">
          <a:xfrm>
            <a:off x="354013" y="138112"/>
            <a:ext cx="7993062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SzPct val="90000"/>
              <a:buFontTx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特征开发在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Jira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中操作方法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SzPct val="90000"/>
              <a:buFontTx/>
              <a:buNone/>
            </a:pP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525" y="1196975"/>
            <a:ext cx="8162925" cy="528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8483" name="Rectangle 3"/>
          <p:cNvSpPr txBox="1">
            <a:spLocks/>
          </p:cNvSpPr>
          <p:nvPr/>
        </p:nvSpPr>
        <p:spPr bwMode="auto">
          <a:xfrm>
            <a:off x="1884363" y="604838"/>
            <a:ext cx="7993062" cy="60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SzPct val="90000"/>
              <a:buFontTx/>
              <a:buNone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特征开发在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Jira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中操作方法</a:t>
            </a: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SzPct val="90000"/>
              <a:buFontTx/>
              <a:buNone/>
            </a:pP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3"/>
          <p:cNvSpPr txBox="1">
            <a:spLocks/>
          </p:cNvSpPr>
          <p:nvPr/>
        </p:nvSpPr>
        <p:spPr bwMode="auto">
          <a:xfrm>
            <a:off x="1884363" y="604838"/>
            <a:ext cx="7993062" cy="60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SzPct val="90000"/>
              <a:buFontTx/>
              <a:buNone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特征开发在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Jira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中操作方法</a:t>
            </a: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SzPct val="90000"/>
              <a:buFontTx/>
              <a:buNone/>
            </a:pP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053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0" y="1206500"/>
            <a:ext cx="8586788" cy="531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7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1052513"/>
            <a:ext cx="7993063" cy="515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4521200" y="138113"/>
            <a:ext cx="431006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3200" dirty="0">
                <a:solidFill>
                  <a:srgbClr val="C00000"/>
                </a:solidFill>
              </a:rPr>
              <a:t>测试用例</a:t>
            </a:r>
            <a:r>
              <a:rPr lang="en-US" altLang="zh-CN" sz="3200" dirty="0">
                <a:solidFill>
                  <a:srgbClr val="C00000"/>
                </a:solidFill>
              </a:rPr>
              <a:t>—</a:t>
            </a:r>
            <a:r>
              <a:rPr lang="zh-CN" altLang="en-US" sz="3200" dirty="0">
                <a:solidFill>
                  <a:srgbClr val="C00000"/>
                </a:solidFill>
              </a:rPr>
              <a:t>缺陷</a:t>
            </a:r>
            <a:endParaRPr lang="en-US" altLang="zh-CN" sz="3200" b="1" dirty="0">
              <a:solidFill>
                <a:srgbClr val="C00000"/>
              </a:solidFill>
              <a:latin typeface="宋体" panose="02010600030101010101" pitchFamily="2" charset="-122"/>
              <a:ea typeface="黑体" panose="02010609060101010101" pitchFamily="49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201932" y="933608"/>
            <a:ext cx="601964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3000">
                  <a:srgbClr val="C00000"/>
                </a:gs>
                <a:gs pos="74000">
                  <a:srgbClr val="C00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7" name="TextBox 2"/>
          <p:cNvSpPr txBox="1">
            <a:spLocks noChangeArrowheads="1"/>
          </p:cNvSpPr>
          <p:nvPr/>
        </p:nvSpPr>
        <p:spPr bwMode="auto">
          <a:xfrm>
            <a:off x="2422525" y="1544638"/>
            <a:ext cx="7280275" cy="2807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根据特征行程用例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建立测试周期；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测试趋势图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测试分析图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测试计划图（用例执行情况跟进）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测试步骤，根据步骤产生缺陷）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itle 1"/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4521200" y="138113"/>
            <a:ext cx="431006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3200" dirty="0">
                <a:solidFill>
                  <a:srgbClr val="C00000"/>
                </a:solidFill>
              </a:rPr>
              <a:t>测试用例</a:t>
            </a:r>
            <a:r>
              <a:rPr lang="en-US" altLang="zh-CN" sz="3200" dirty="0">
                <a:solidFill>
                  <a:srgbClr val="C00000"/>
                </a:solidFill>
              </a:rPr>
              <a:t>—</a:t>
            </a:r>
            <a:r>
              <a:rPr lang="zh-CN" altLang="en-US" sz="3200" dirty="0">
                <a:solidFill>
                  <a:srgbClr val="C00000"/>
                </a:solidFill>
              </a:rPr>
              <a:t>缺陷</a:t>
            </a:r>
            <a:endParaRPr lang="en-US" altLang="zh-CN" sz="3200" b="1" dirty="0">
              <a:solidFill>
                <a:srgbClr val="C00000"/>
              </a:solidFill>
              <a:latin typeface="宋体" panose="02010600030101010101" pitchFamily="2" charset="-122"/>
              <a:ea typeface="黑体" panose="02010609060101010101" pitchFamily="49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201932" y="933608"/>
            <a:ext cx="601964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3000">
                  <a:srgbClr val="C00000"/>
                </a:gs>
                <a:gs pos="74000">
                  <a:srgbClr val="C00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6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981200" y="1828800"/>
            <a:ext cx="8445500" cy="4297363"/>
          </a:xfrm>
        </p:spPr>
        <p:txBody>
          <a:bodyPr/>
          <a:lstStyle/>
          <a:p>
            <a:pPr>
              <a:spcBef>
                <a:spcPct val="0"/>
              </a:spcBef>
            </a:pPr>
            <a:endParaRPr lang="en-US" altLang="zh-CN" dirty="0" smtClean="0"/>
          </a:p>
          <a:p>
            <a:pPr>
              <a:spcBef>
                <a:spcPct val="0"/>
              </a:spcBef>
            </a:pPr>
            <a:endParaRPr altLang="zh-CN" dirty="0" smtClean="0"/>
          </a:p>
        </p:txBody>
      </p:sp>
      <p:sp>
        <p:nvSpPr>
          <p:cNvPr id="6" name="Title 1"/>
          <p:cNvSpPr txBox="1">
            <a:spLocks/>
          </p:cNvSpPr>
          <p:nvPr>
            <p:custDataLst>
              <p:tags r:id="rId3"/>
            </p:custDataLst>
          </p:nvPr>
        </p:nvSpPr>
        <p:spPr bwMode="auto">
          <a:xfrm>
            <a:off x="4521200" y="138113"/>
            <a:ext cx="431006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3200" b="1" dirty="0" smtClean="0">
                <a:solidFill>
                  <a:srgbClr val="C00000"/>
                </a:solidFill>
                <a:latin typeface="宋体" panose="02010600030101010101" pitchFamily="2" charset="-122"/>
                <a:ea typeface="黑体" panose="02010609060101010101" pitchFamily="49" charset="-122"/>
              </a:rPr>
              <a:t>后续工作</a:t>
            </a:r>
            <a:endParaRPr lang="en-US" altLang="zh-CN" sz="3200" b="1" dirty="0">
              <a:solidFill>
                <a:srgbClr val="C00000"/>
              </a:solidFill>
              <a:latin typeface="宋体" panose="02010600030101010101" pitchFamily="2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201932" y="933608"/>
            <a:ext cx="601964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33000">
                  <a:srgbClr val="C00000"/>
                </a:gs>
                <a:gs pos="74000">
                  <a:srgbClr val="C0000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"/>
          <p:cNvSpPr txBox="1">
            <a:spLocks noChangeArrowheads="1"/>
          </p:cNvSpPr>
          <p:nvPr/>
        </p:nvSpPr>
        <p:spPr bwMode="auto">
          <a:xfrm>
            <a:off x="1117600" y="1729104"/>
            <a:ext cx="10807700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Georgia" panose="02040502050405020303" pitchFamily="18" charset="0"/>
                <a:ea typeface="方正舒体" panose="02010601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ct val="0"/>
              </a:spcBef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易用性：类型间的关联根据父子关系实现自动化状态转换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类型间关联的树形结构展示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过程：数据分析（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Easy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代码审查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补丁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持续集成平台整合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标题 1"/>
          <p:cNvSpPr>
            <a:spLocks noGrp="1"/>
          </p:cNvSpPr>
          <p:nvPr>
            <p:ph type="title"/>
          </p:nvPr>
        </p:nvSpPr>
        <p:spPr>
          <a:xfrm>
            <a:off x="265113" y="100013"/>
            <a:ext cx="10515600" cy="695325"/>
          </a:xfrm>
        </p:spPr>
        <p:txBody>
          <a:bodyPr/>
          <a:lstStyle/>
          <a:p>
            <a:r>
              <a:rPr lang="zh-CN" altLang="en-US" sz="3600" smtClean="0">
                <a:solidFill>
                  <a:srgbClr val="C00000"/>
                </a:solidFill>
              </a:rPr>
              <a:t>实践案例</a:t>
            </a:r>
            <a:r>
              <a:rPr lang="en-US" altLang="zh-CN" sz="3600" smtClean="0">
                <a:solidFill>
                  <a:srgbClr val="C00000"/>
                </a:solidFill>
              </a:rPr>
              <a:t>2-</a:t>
            </a:r>
            <a:r>
              <a:rPr lang="zh-CN" altLang="en-US" sz="3600" smtClean="0">
                <a:solidFill>
                  <a:srgbClr val="C00000"/>
                </a:solidFill>
              </a:rPr>
              <a:t>畅捷通</a:t>
            </a:r>
            <a:r>
              <a:rPr lang="en-US" altLang="zh-CN" sz="3600" smtClean="0">
                <a:solidFill>
                  <a:srgbClr val="C00000"/>
                </a:solidFill>
              </a:rPr>
              <a:t>T+</a:t>
            </a:r>
            <a:r>
              <a:rPr lang="zh-CN" altLang="en-US" sz="3600" smtClean="0">
                <a:solidFill>
                  <a:srgbClr val="C00000"/>
                </a:solidFill>
              </a:rPr>
              <a:t>研发部</a:t>
            </a:r>
          </a:p>
        </p:txBody>
      </p:sp>
      <p:sp>
        <p:nvSpPr>
          <p:cNvPr id="3" name="矩形 2"/>
          <p:cNvSpPr/>
          <p:nvPr/>
        </p:nvSpPr>
        <p:spPr>
          <a:xfrm>
            <a:off x="669340" y="976622"/>
            <a:ext cx="4001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b="1" dirty="0">
                <a:solidFill>
                  <a:srgbClr val="333333"/>
                </a:solidFill>
                <a:highlight>
                  <a:srgbClr val="FFFF00"/>
                </a:highlight>
                <a:cs typeface="宋体" panose="02010600030101010101" pitchFamily="2" charset="-122"/>
              </a:rPr>
              <a:t>做全透明的产品研发 </a:t>
            </a:r>
            <a:r>
              <a:rPr lang="zh-CN" altLang="zh-CN" b="1" dirty="0">
                <a:solidFill>
                  <a:srgbClr val="333333"/>
                </a:solidFill>
                <a:highlight>
                  <a:srgbClr val="00FF00"/>
                </a:highlight>
                <a:cs typeface="宋体" panose="02010600030101010101" pitchFamily="2" charset="-122"/>
              </a:rPr>
              <a:t>（畅捷通</a:t>
            </a:r>
            <a:r>
              <a:rPr lang="en-US" altLang="zh-CN" b="1" dirty="0">
                <a:solidFill>
                  <a:srgbClr val="333333"/>
                </a:solidFill>
                <a:highlight>
                  <a:srgbClr val="00FF00"/>
                </a:highlight>
                <a:cs typeface="宋体" panose="02010600030101010101" pitchFamily="2" charset="-122"/>
              </a:rPr>
              <a:t>-</a:t>
            </a:r>
            <a:r>
              <a:rPr lang="zh-CN" altLang="zh-CN" b="1" dirty="0">
                <a:solidFill>
                  <a:srgbClr val="333333"/>
                </a:solidFill>
                <a:highlight>
                  <a:srgbClr val="00FF00"/>
                </a:highlight>
                <a:cs typeface="宋体" panose="02010600030101010101" pitchFamily="2" charset="-122"/>
              </a:rPr>
              <a:t>孔珺）</a:t>
            </a:r>
            <a:endParaRPr lang="zh-CN" altLang="en-US" dirty="0"/>
          </a:p>
        </p:txBody>
      </p:sp>
      <p:sp>
        <p:nvSpPr>
          <p:cNvPr id="172036" name="矩形 6"/>
          <p:cNvSpPr>
            <a:spLocks noChangeArrowheads="1"/>
          </p:cNvSpPr>
          <p:nvPr/>
        </p:nvSpPr>
        <p:spPr bwMode="auto">
          <a:xfrm>
            <a:off x="-195263" y="1527175"/>
            <a:ext cx="6510338" cy="267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200150" indent="-2667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333333"/>
                </a:solidFill>
                <a:latin typeface="微软雅黑" panose="020B0503020204020204" pitchFamily="34" charset="-122"/>
              </a:rPr>
              <a:t>l</a:t>
            </a:r>
            <a:r>
              <a:rPr lang="en-US" altLang="zh-CN" sz="800" dirty="0">
                <a:solidFill>
                  <a:srgbClr val="333333"/>
                </a:solidFill>
                <a:latin typeface="微软雅黑" panose="020B0503020204020204" pitchFamily="34" charset="-122"/>
              </a:rPr>
              <a:t>  </a:t>
            </a:r>
            <a:r>
              <a:rPr lang="zh-CN" altLang="zh-CN" sz="1800" dirty="0">
                <a:solidFill>
                  <a:srgbClr val="333333"/>
                </a:solidFill>
                <a:latin typeface="微软雅黑" panose="020B0503020204020204" pitchFamily="34" charset="-122"/>
              </a:rPr>
              <a:t>软件包产品的发布节奏如何</a:t>
            </a:r>
            <a:r>
              <a:rPr lang="zh-CN" altLang="zh-CN" b="1" dirty="0">
                <a:solidFill>
                  <a:srgbClr val="C00000"/>
                </a:solidFill>
                <a:latin typeface="微软雅黑" panose="020B0503020204020204" pitchFamily="34" charset="-122"/>
              </a:rPr>
              <a:t>更快</a:t>
            </a:r>
            <a:r>
              <a:rPr lang="zh-CN" altLang="zh-CN" sz="1800" b="1" dirty="0">
                <a:solidFill>
                  <a:srgbClr val="C00000"/>
                </a:solidFill>
                <a:latin typeface="微软雅黑" panose="020B0503020204020204" pitchFamily="34" charset="-122"/>
              </a:rPr>
              <a:t>？</a:t>
            </a:r>
            <a:endParaRPr lang="zh-CN" altLang="zh-CN" sz="1400" dirty="0">
              <a:latin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333333"/>
                </a:solidFill>
                <a:latin typeface="微软雅黑" panose="020B0503020204020204" pitchFamily="34" charset="-122"/>
              </a:rPr>
              <a:t>l</a:t>
            </a:r>
            <a:r>
              <a:rPr lang="en-US" altLang="zh-CN" sz="800" dirty="0">
                <a:solidFill>
                  <a:srgbClr val="333333"/>
                </a:solidFill>
                <a:latin typeface="微软雅黑" panose="020B0503020204020204" pitchFamily="34" charset="-122"/>
              </a:rPr>
              <a:t>  </a:t>
            </a:r>
            <a:r>
              <a:rPr lang="zh-CN" altLang="zh-CN" sz="1800" dirty="0">
                <a:solidFill>
                  <a:srgbClr val="333333"/>
                </a:solidFill>
                <a:latin typeface="微软雅黑" panose="020B0503020204020204" pitchFamily="34" charset="-122"/>
              </a:rPr>
              <a:t>软件包的研发管理如何</a:t>
            </a:r>
            <a:r>
              <a:rPr lang="zh-CN" altLang="zh-CN" sz="2400" b="1" dirty="0">
                <a:solidFill>
                  <a:srgbClr val="C00000"/>
                </a:solidFill>
                <a:latin typeface="微软雅黑" panose="020B0503020204020204" pitchFamily="34" charset="-122"/>
              </a:rPr>
              <a:t>拥抱互联网思维</a:t>
            </a:r>
            <a:r>
              <a:rPr lang="zh-CN" altLang="zh-CN" sz="1600" b="1" dirty="0">
                <a:solidFill>
                  <a:srgbClr val="C00000"/>
                </a:solidFill>
                <a:latin typeface="微软雅黑" panose="020B0503020204020204" pitchFamily="34" charset="-122"/>
              </a:rPr>
              <a:t>？</a:t>
            </a:r>
            <a:endParaRPr lang="zh-CN" altLang="zh-CN" sz="1400" dirty="0">
              <a:latin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333333"/>
                </a:solidFill>
                <a:latin typeface="微软雅黑" panose="020B0503020204020204" pitchFamily="34" charset="-122"/>
              </a:rPr>
              <a:t>l</a:t>
            </a:r>
            <a:r>
              <a:rPr lang="en-US" altLang="zh-CN" sz="800" dirty="0">
                <a:solidFill>
                  <a:srgbClr val="333333"/>
                </a:solidFill>
                <a:latin typeface="微软雅黑" panose="020B0503020204020204" pitchFamily="34" charset="-122"/>
              </a:rPr>
              <a:t>  </a:t>
            </a:r>
            <a:r>
              <a:rPr lang="zh-CN" altLang="zh-CN" sz="1800" dirty="0">
                <a:solidFill>
                  <a:srgbClr val="333333"/>
                </a:solidFill>
                <a:latin typeface="微软雅黑" panose="020B0503020204020204" pitchFamily="34" charset="-122"/>
              </a:rPr>
              <a:t>如何实现</a:t>
            </a:r>
            <a:r>
              <a:rPr lang="zh-CN" altLang="zh-CN" sz="2400" b="1" dirty="0">
                <a:solidFill>
                  <a:srgbClr val="C00000"/>
                </a:solidFill>
                <a:latin typeface="微软雅黑" panose="020B0503020204020204" pitchFamily="34" charset="-122"/>
              </a:rPr>
              <a:t>需求的在线编写</a:t>
            </a:r>
            <a:r>
              <a:rPr lang="zh-CN" altLang="zh-CN" sz="1800" dirty="0">
                <a:solidFill>
                  <a:srgbClr val="333333"/>
                </a:solidFill>
                <a:latin typeface="微软雅黑" panose="020B0503020204020204" pitchFamily="34" charset="-122"/>
              </a:rPr>
              <a:t>和</a:t>
            </a:r>
            <a:r>
              <a:rPr lang="zh-CN" altLang="zh-CN" sz="2400" b="1" dirty="0">
                <a:solidFill>
                  <a:srgbClr val="C00000"/>
                </a:solidFill>
                <a:latin typeface="微软雅黑" panose="020B0503020204020204" pitchFamily="34" charset="-122"/>
              </a:rPr>
              <a:t>条目化追踪</a:t>
            </a:r>
            <a:r>
              <a:rPr lang="zh-CN" altLang="zh-CN" sz="1800" b="1" dirty="0">
                <a:solidFill>
                  <a:srgbClr val="C00000"/>
                </a:solidFill>
                <a:latin typeface="微软雅黑" panose="020B0503020204020204" pitchFamily="34" charset="-122"/>
              </a:rPr>
              <a:t>？</a:t>
            </a:r>
            <a:endParaRPr lang="zh-CN" altLang="zh-CN" sz="1400" dirty="0">
              <a:latin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333333"/>
                </a:solidFill>
                <a:latin typeface="微软雅黑" panose="020B0503020204020204" pitchFamily="34" charset="-122"/>
              </a:rPr>
              <a:t>l</a:t>
            </a:r>
            <a:r>
              <a:rPr lang="en-US" altLang="zh-CN" sz="800" dirty="0">
                <a:solidFill>
                  <a:srgbClr val="333333"/>
                </a:solidFill>
                <a:latin typeface="微软雅黑" panose="020B0503020204020204" pitchFamily="34" charset="-122"/>
              </a:rPr>
              <a:t>  </a:t>
            </a:r>
            <a:r>
              <a:rPr lang="zh-CN" altLang="zh-CN" sz="1800" dirty="0">
                <a:solidFill>
                  <a:srgbClr val="333333"/>
                </a:solidFill>
                <a:latin typeface="微软雅黑" panose="020B0503020204020204" pitchFamily="34" charset="-122"/>
              </a:rPr>
              <a:t>如何把</a:t>
            </a:r>
            <a:r>
              <a:rPr lang="zh-CN" altLang="zh-CN" sz="2000" b="1" dirty="0">
                <a:solidFill>
                  <a:srgbClr val="C00000"/>
                </a:solidFill>
                <a:latin typeface="微软雅黑" panose="020B0503020204020204" pitchFamily="34" charset="-122"/>
              </a:rPr>
              <a:t>需求提早验证</a:t>
            </a:r>
            <a:r>
              <a:rPr lang="zh-CN" altLang="zh-CN" sz="1800" dirty="0">
                <a:solidFill>
                  <a:srgbClr val="333333"/>
                </a:solidFill>
                <a:latin typeface="微软雅黑" panose="020B0503020204020204" pitchFamily="34" charset="-122"/>
              </a:rPr>
              <a:t>这句话落到实处？</a:t>
            </a:r>
            <a:endParaRPr lang="zh-CN" altLang="zh-CN" sz="1400" dirty="0">
              <a:latin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333333"/>
                </a:solidFill>
                <a:latin typeface="微软雅黑" panose="020B0503020204020204" pitchFamily="34" charset="-122"/>
              </a:rPr>
              <a:t>l</a:t>
            </a:r>
            <a:r>
              <a:rPr lang="en-US" altLang="zh-CN" sz="800" dirty="0">
                <a:solidFill>
                  <a:srgbClr val="333333"/>
                </a:solidFill>
                <a:latin typeface="微软雅黑" panose="020B0503020204020204" pitchFamily="34" charset="-122"/>
              </a:rPr>
              <a:t>  </a:t>
            </a:r>
            <a:r>
              <a:rPr lang="zh-CN" altLang="zh-CN" sz="1800" dirty="0">
                <a:solidFill>
                  <a:srgbClr val="333333"/>
                </a:solidFill>
                <a:latin typeface="微软雅黑" panose="020B0503020204020204" pitchFamily="34" charset="-122"/>
              </a:rPr>
              <a:t>如何让大象真的跳起舞来？</a:t>
            </a:r>
            <a:endParaRPr lang="zh-CN" altLang="zh-CN" sz="1400" dirty="0">
              <a:latin typeface="微软雅黑" panose="020B0503020204020204" pitchFamily="34" charset="-122"/>
            </a:endParaRPr>
          </a:p>
        </p:txBody>
      </p:sp>
      <p:pic>
        <p:nvPicPr>
          <p:cNvPr id="172037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450" y="2768600"/>
            <a:ext cx="43338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QLnjpDmemWvdkPv8CNhLB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eXH6ortg5F8MBDBCXffNY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Ex7i1o5WFYMUt4c6svz0o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eXH6ortg5F8MBDBCXffNY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Ex7i1o5WFYMUt4c6svz0o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eXH6ortg5F8MBDBCXffNY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Ex7i1o5WFYMUt4c6svz0o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eXH6ortg5F8MBDBCXffNY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Ex7i1o5WFYMUt4c6svz0o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eXH6ortg5F8MBDBCXffNY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Ex7i1o5WFYMUt4c6svz0o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4nqtrpMJHznzW6iQWuGb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eXH6ortg5F8MBDBCXffNY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eXH6ortg5F8MBDBCXffNY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eXH6ortg5F8MBDBCXffNY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Ex7i1o5WFYMUt4c6svz0o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Ex7i1o5WFYMUt4c6svz0o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oXR3Z3jBsekg7NRQLn8qd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aLJDTdCySrUB2DNXQJ7PB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Ex7i1o5WFYMUt4c6svz0o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Ex7i1o5WFYMUt4c6svz0o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Ex7i1o5WFYMUt4c6svz0o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TlgkWg9GbD75tZxSe07S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Ex7i1o5WFYMUt4c6svz0o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Ex7i1o5WFYMUt4c6svz0o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Ex7i1o5WFYMUt4c6svz0o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Ex7i1o5WFYMUt4c6svz0o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Ex7i1o5WFYMUt4c6svz0o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Ex7i1o5WFYMUt4c6svz0o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Ex7i1o5WFYMUt4c6svz0o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Ex7i1o5WFYMUt4c6svz0o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Ex7i1o5WFYMUt4c6svz0o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WTzd7aXBssOmYs9yuGim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Ex7i1o5WFYMUt4c6svz0o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Ex7i1o5WFYMUt4c6svz0o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Ex7i1o5WFYMUt4c6svz0o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WTzd7aXBssOmYs9yuGim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Ex7i1o5WFYMUt4c6svz0o"/>
</p:tagLst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默认字体组合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_Office 主题">
  <a:themeElements>
    <a:clrScheme name="6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6_Office 主题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6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6_Office 主题">
  <a:themeElements>
    <a:clrScheme name="6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6_Office 主题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6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28545</TotalTime>
  <Words>6214</Words>
  <Application>Microsoft Office PowerPoint</Application>
  <PresentationFormat>宽屏</PresentationFormat>
  <Paragraphs>1344</Paragraphs>
  <Slides>122</Slides>
  <Notes>50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122</vt:i4>
      </vt:variant>
    </vt:vector>
  </HeadingPairs>
  <TitlesOfParts>
    <vt:vector size="136" baseType="lpstr">
      <vt:lpstr>Arial Unicode MS</vt:lpstr>
      <vt:lpstr>方正舒体</vt:lpstr>
      <vt:lpstr>黑体</vt:lpstr>
      <vt:lpstr>宋体</vt:lpstr>
      <vt:lpstr>微软雅黑</vt:lpstr>
      <vt:lpstr>Arial</vt:lpstr>
      <vt:lpstr>Calibri</vt:lpstr>
      <vt:lpstr>Calibri Light</vt:lpstr>
      <vt:lpstr>Georgia</vt:lpstr>
      <vt:lpstr>Wingdings</vt:lpstr>
      <vt:lpstr>1_Office 主题</vt:lpstr>
      <vt:lpstr>8_Office 主题</vt:lpstr>
      <vt:lpstr>6_Office 主题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3.敏捷开发-编写发布计划</vt:lpstr>
      <vt:lpstr>3.敏捷开发- Sprint计划</vt:lpstr>
      <vt:lpstr>3.敏捷开发- 工作任务分配</vt:lpstr>
      <vt:lpstr>3.敏捷开发-任务看板</vt:lpstr>
      <vt:lpstr>3.敏捷开发-可视化图表</vt:lpstr>
      <vt:lpstr>PowerPoint 演示文稿</vt:lpstr>
      <vt:lpstr>PowerPoint 演示文稿</vt:lpstr>
      <vt:lpstr>1.用例库管理-测试用例编写维护 (1/4)</vt:lpstr>
      <vt:lpstr>1.用例库管理-根据需求编写用例(2/4)</vt:lpstr>
      <vt:lpstr>1.用例库管理-测试用例信息维护(3/4)</vt:lpstr>
      <vt:lpstr>1.用例库管理-用例继承与复用 (4/4)</vt:lpstr>
      <vt:lpstr>2.制定测试计划</vt:lpstr>
      <vt:lpstr>3.测试执行</vt:lpstr>
      <vt:lpstr>3.测试执行</vt:lpstr>
      <vt:lpstr>4.测试跟踪</vt:lpstr>
      <vt:lpstr>4.测试跟踪</vt:lpstr>
      <vt:lpstr>PowerPoint 演示文稿</vt:lpstr>
      <vt:lpstr>5.缺陷管理-具有统一集成平台的优势</vt:lpstr>
      <vt:lpstr>5.缺陷管理-流程简单灵活</vt:lpstr>
      <vt:lpstr>5.缺陷管理-成熟的系统集成方案</vt:lpstr>
      <vt:lpstr>5.缺陷管理-度量统计</vt:lpstr>
      <vt:lpstr>PowerPoint 演示文稿</vt:lpstr>
      <vt:lpstr>PowerPoint 演示文稿</vt:lpstr>
      <vt:lpstr>PowerPoint 演示文稿</vt:lpstr>
      <vt:lpstr>PowerPoint 演示文稿</vt:lpstr>
      <vt:lpstr>2.Gitlab-线上的代码协作及审查</vt:lpstr>
      <vt:lpstr>PowerPoint 演示文稿</vt:lpstr>
      <vt:lpstr>PowerPoint 演示文稿</vt:lpstr>
      <vt:lpstr>PowerPoint 演示文稿</vt:lpstr>
      <vt:lpstr>Jira与Egit集成</vt:lpstr>
      <vt:lpstr>PowerPoint 演示文稿</vt:lpstr>
      <vt:lpstr>PowerPoint 演示文稿</vt:lpstr>
      <vt:lpstr>3.Jira与SVN集成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实践案例1-UAP研发中心</vt:lpstr>
      <vt:lpstr>基于需求为主线的敏捷研发管理</vt:lpstr>
      <vt:lpstr>PowerPoint 演示文稿</vt:lpstr>
      <vt:lpstr>工具管理的作用是什么？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实践案例2-畅捷通T+研发部</vt:lpstr>
      <vt:lpstr>做全透明的产品研发 ——基于jira及confluence的项目管理方案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谢谢大家！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何英华</dc:creator>
  <cp:lastModifiedBy>何英华</cp:lastModifiedBy>
  <cp:revision>809</cp:revision>
  <dcterms:created xsi:type="dcterms:W3CDTF">2014-04-08T00:24:36Z</dcterms:created>
  <dcterms:modified xsi:type="dcterms:W3CDTF">2014-12-03T01:11:12Z</dcterms:modified>
</cp:coreProperties>
</file>